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16256000" cy="9144000"/>
  <p:notesSz cx="9144000" cy="16256000"/>
  <p:embeddedFontLst>
    <p:embeddedFont>
      <p:font typeface="MiSans" panose="02010600030101010101" charset="-122"/>
      <p:regular r:id="rId15"/>
    </p:embeddedFont>
    <p:embeddedFont>
      <p:font typeface="阿里妈妈数黑体" panose="02010600030101010101" charset="-122"/>
      <p:regular r:id="rId16"/>
    </p:embeddedFont>
    <p:embeddedFont>
      <p:font typeface="Aa筆墨春秋 超清楷书 (非商业使用)" panose="0201060001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ＤＦ明朝体W5" panose="02010609010101010101" pitchFamily="49" charset="-128"/>
      <p:regular r:id="rId22"/>
    </p:embeddedFont>
    <p:embeddedFont>
      <p:font typeface="等线" panose="02010600030101010101" pitchFamily="2" charset="-122"/>
      <p:regular r:id="rId23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41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53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7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-28575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E7C73"/>
              </a:gs>
              <a:gs pos="75000">
                <a:srgbClr val="5E7C73"/>
              </a:gs>
              <a:gs pos="85000">
                <a:srgbClr val="2A4B43"/>
              </a:gs>
              <a:gs pos="95000">
                <a:srgbClr val="2A4B43"/>
              </a:gs>
              <a:gs pos="100000">
                <a:srgbClr val="2A4B43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Text 2"/>
          <p:cNvSpPr/>
          <p:nvPr/>
        </p:nvSpPr>
        <p:spPr>
          <a:xfrm>
            <a:off x="8954410" y="3071518"/>
            <a:ext cx="4121313" cy="728341"/>
          </a:xfrm>
          <a:prstGeom prst="rect">
            <a:avLst/>
          </a:prstGeom>
          <a:pattFill prst="pct90">
            <a:fgClr>
              <a:srgbClr val="CC6600"/>
            </a:fgClr>
            <a:bgClr>
              <a:schemeClr val="bg1"/>
            </a:bgClr>
          </a:pattFill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24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BASICF ACCOUNTINGS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08000" y="5283200"/>
            <a:ext cx="1625600" cy="0"/>
          </a:xfrm>
          <a:custGeom>
            <a:avLst/>
            <a:gdLst/>
            <a:ahLst/>
            <a:cxnLst/>
            <a:rect l="l" t="t" r="r" b="b"/>
            <a:pathLst>
              <a:path w="1625600">
                <a:moveTo>
                  <a:pt x="0" y="0"/>
                </a:moveTo>
                <a:lnTo>
                  <a:pt x="1625600" y="0"/>
                </a:lnTo>
                <a:lnTo>
                  <a:pt x="162560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0" name="Shape 7"/>
          <p:cNvSpPr/>
          <p:nvPr/>
        </p:nvSpPr>
        <p:spPr>
          <a:xfrm>
            <a:off x="533400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1" name="Text 8"/>
          <p:cNvSpPr/>
          <p:nvPr/>
        </p:nvSpPr>
        <p:spPr>
          <a:xfrm>
            <a:off x="863600" y="7315200"/>
            <a:ext cx="4457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24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748734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5" name="Text 12"/>
          <p:cNvSpPr/>
          <p:nvPr/>
        </p:nvSpPr>
        <p:spPr>
          <a:xfrm>
            <a:off x="6078934" y="7315200"/>
            <a:ext cx="4457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10964267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8C30BF2-F21D-49DE-9ECB-44233D6A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000"/>
          </a:blip>
          <a:stretch>
            <a:fillRect/>
          </a:stretch>
        </p:blipFill>
        <p:spPr>
          <a:xfrm>
            <a:off x="2002309" y="164754"/>
            <a:ext cx="7237505" cy="8693495"/>
          </a:xfrm>
          <a:prstGeom prst="rect">
            <a:avLst/>
          </a:prstGeom>
        </p:spPr>
      </p:pic>
      <p:sp>
        <p:nvSpPr>
          <p:cNvPr id="23" name="Text 5">
            <a:extLst>
              <a:ext uri="{FF2B5EF4-FFF2-40B4-BE49-F238E27FC236}">
                <a16:creationId xmlns:a16="http://schemas.microsoft.com/office/drawing/2014/main" id="{F1454893-5DC8-4931-B53E-E8920ED5C233}"/>
              </a:ext>
            </a:extLst>
          </p:cNvPr>
          <p:cNvSpPr/>
          <p:nvPr/>
        </p:nvSpPr>
        <p:spPr>
          <a:xfrm flipH="1">
            <a:off x="1320800" y="5928362"/>
            <a:ext cx="56954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秦海敏</a:t>
            </a:r>
            <a:endParaRPr lang="en-US" altLang="zh-CN" sz="2400" dirty="0">
              <a:solidFill>
                <a:srgbClr val="EFEFEF">
                  <a:alpha val="90000"/>
                </a:srgb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</a:t>
            </a:r>
            <a:endParaRPr lang="en-US" altLang="zh-CN" sz="2400" dirty="0">
              <a:solidFill>
                <a:srgbClr val="EFEFEF">
                  <a:alpha val="90000"/>
                </a:srgb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苏淑艳</a:t>
            </a:r>
            <a:endParaRPr lang="en-US" altLang="zh-CN" sz="2400" dirty="0">
              <a:solidFill>
                <a:srgbClr val="EFEFEF">
                  <a:alpha val="90000"/>
                </a:srgb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冯银波</a:t>
            </a:r>
            <a:endParaRPr lang="en-US" altLang="zh-CN" sz="2400" dirty="0">
              <a:solidFill>
                <a:srgbClr val="EFEFEF">
                  <a:alpha val="90000"/>
                </a:srgb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编著</a:t>
            </a:r>
            <a:endParaRPr lang="en-US" sz="2400" dirty="0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5BE4672F-FB03-4059-A6C4-2937446F6987}"/>
              </a:ext>
            </a:extLst>
          </p:cNvPr>
          <p:cNvSpPr/>
          <p:nvPr/>
        </p:nvSpPr>
        <p:spPr>
          <a:xfrm>
            <a:off x="8898075" y="4407225"/>
            <a:ext cx="5770232" cy="14418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zh-CN" altLang="en-US" sz="8000" dirty="0">
                <a:solidFill>
                  <a:schemeClr val="bg1"/>
                </a:solidFill>
                <a:latin typeface="ＤＦ明朝体W5" panose="02010609010101010101" pitchFamily="49" charset="-128"/>
                <a:ea typeface="ＤＦ明朝体W5" panose="02010609010101010101" pitchFamily="49" charset="-128"/>
                <a:cs typeface="阿里妈妈数黑体" pitchFamily="34" charset="-120"/>
              </a:rPr>
              <a:t>基础会计学</a:t>
            </a:r>
            <a:endParaRPr lang="en-US" sz="8000" dirty="0">
              <a:solidFill>
                <a:schemeClr val="bg1"/>
              </a:solidFill>
              <a:latin typeface="ＤＦ明朝体W5" panose="02010609010101010101" pitchFamily="49" charset="-128"/>
              <a:ea typeface="ＤＦ明朝体W5" panose="02010609010101010101" pitchFamily="49" charset="-128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CFCFC0D-273F-43DE-BFF0-8AC4C6EE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6567" y="3913036"/>
            <a:ext cx="1327959" cy="1181884"/>
          </a:xfrm>
          <a:prstGeom prst="rect">
            <a:avLst/>
          </a:prstGeom>
        </p:spPr>
      </p:pic>
      <p:sp>
        <p:nvSpPr>
          <p:cNvPr id="28" name="Text 7">
            <a:extLst>
              <a:ext uri="{FF2B5EF4-FFF2-40B4-BE49-F238E27FC236}">
                <a16:creationId xmlns:a16="http://schemas.microsoft.com/office/drawing/2014/main" id="{70BD9E1F-AFAF-4E78-8113-0AA10A99BB57}"/>
              </a:ext>
            </a:extLst>
          </p:cNvPr>
          <p:cNvSpPr/>
          <p:nvPr/>
        </p:nvSpPr>
        <p:spPr>
          <a:xfrm>
            <a:off x="584200" y="5906876"/>
            <a:ext cx="609600" cy="1438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500" dirty="0">
                <a:solidFill>
                  <a:srgbClr val="EFEFEF"/>
                </a:solidFill>
                <a:latin typeface="Aa筆墨春秋 超清楷书 (非商业使用)" panose="02010600010101010101" pitchFamily="2" charset="-122"/>
                <a:ea typeface="Aa筆墨春秋 超清楷书 (非商业使用)" panose="02010600010101010101" pitchFamily="2" charset="-122"/>
                <a:cs typeface="阿里妈妈数黑体" pitchFamily="34" charset="-120"/>
              </a:rPr>
              <a:t>南京大学出版社</a:t>
            </a:r>
            <a:endParaRPr lang="en-US" sz="1600" dirty="0">
              <a:latin typeface="Aa筆墨春秋 超清楷书 (非商业使用)" panose="02010600010101010101" pitchFamily="2" charset="-122"/>
              <a:ea typeface="Aa筆墨春秋 超清楷书 (非商业使用)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57739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4396" y="454396"/>
            <a:ext cx="545275" cy="545275"/>
          </a:xfrm>
          <a:custGeom>
            <a:avLst/>
            <a:gdLst/>
            <a:ahLst/>
            <a:cxnLst/>
            <a:rect l="l" t="t" r="r" b="b"/>
            <a:pathLst>
              <a:path w="545275" h="545275">
                <a:moveTo>
                  <a:pt x="90881" y="0"/>
                </a:moveTo>
                <a:lnTo>
                  <a:pt x="454394" y="0"/>
                </a:lnTo>
                <a:cubicBezTo>
                  <a:pt x="504586" y="0"/>
                  <a:pt x="545275" y="40689"/>
                  <a:pt x="545275" y="90881"/>
                </a:cubicBezTo>
                <a:lnTo>
                  <a:pt x="545275" y="454394"/>
                </a:lnTo>
                <a:cubicBezTo>
                  <a:pt x="545275" y="504586"/>
                  <a:pt x="504586" y="545275"/>
                  <a:pt x="454394" y="545275"/>
                </a:cubicBezTo>
                <a:lnTo>
                  <a:pt x="90881" y="545275"/>
                </a:lnTo>
                <a:cubicBezTo>
                  <a:pt x="40689" y="545275"/>
                  <a:pt x="0" y="504586"/>
                  <a:pt x="0" y="454394"/>
                </a:cubicBezTo>
                <a:lnTo>
                  <a:pt x="0" y="90881"/>
                </a:lnTo>
                <a:cubicBezTo>
                  <a:pt x="0" y="40689"/>
                  <a:pt x="40689" y="0"/>
                  <a:pt x="90881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90714" y="590714"/>
            <a:ext cx="272637" cy="272637"/>
          </a:xfrm>
          <a:custGeom>
            <a:avLst/>
            <a:gdLst/>
            <a:ahLst/>
            <a:cxnLst/>
            <a:rect l="l" t="t" r="r" b="b"/>
            <a:pathLst>
              <a:path w="272637" h="272637">
                <a:moveTo>
                  <a:pt x="106499" y="25560"/>
                </a:moveTo>
                <a:lnTo>
                  <a:pt x="166138" y="25560"/>
                </a:lnTo>
                <a:cubicBezTo>
                  <a:pt x="168481" y="25560"/>
                  <a:pt x="170398" y="27477"/>
                  <a:pt x="170398" y="29820"/>
                </a:cubicBezTo>
                <a:lnTo>
                  <a:pt x="170398" y="51119"/>
                </a:lnTo>
                <a:lnTo>
                  <a:pt x="102239" y="51119"/>
                </a:lnTo>
                <a:lnTo>
                  <a:pt x="102239" y="29820"/>
                </a:lnTo>
                <a:cubicBezTo>
                  <a:pt x="102239" y="27477"/>
                  <a:pt x="104156" y="25560"/>
                  <a:pt x="106499" y="25560"/>
                </a:cubicBezTo>
                <a:close/>
                <a:moveTo>
                  <a:pt x="76679" y="29820"/>
                </a:moveTo>
                <a:lnTo>
                  <a:pt x="76679" y="51119"/>
                </a:lnTo>
                <a:lnTo>
                  <a:pt x="34080" y="51119"/>
                </a:lnTo>
                <a:cubicBezTo>
                  <a:pt x="15283" y="51119"/>
                  <a:pt x="0" y="66402"/>
                  <a:pt x="0" y="85199"/>
                </a:cubicBezTo>
                <a:lnTo>
                  <a:pt x="0" y="136319"/>
                </a:lnTo>
                <a:lnTo>
                  <a:pt x="272637" y="136319"/>
                </a:lnTo>
                <a:lnTo>
                  <a:pt x="272637" y="85199"/>
                </a:lnTo>
                <a:cubicBezTo>
                  <a:pt x="272637" y="66402"/>
                  <a:pt x="257355" y="51119"/>
                  <a:pt x="238558" y="51119"/>
                </a:cubicBezTo>
                <a:lnTo>
                  <a:pt x="195958" y="51119"/>
                </a:lnTo>
                <a:lnTo>
                  <a:pt x="195958" y="29820"/>
                </a:lnTo>
                <a:cubicBezTo>
                  <a:pt x="195958" y="13366"/>
                  <a:pt x="182592" y="0"/>
                  <a:pt x="166138" y="0"/>
                </a:cubicBezTo>
                <a:lnTo>
                  <a:pt x="106499" y="0"/>
                </a:lnTo>
                <a:cubicBezTo>
                  <a:pt x="90045" y="0"/>
                  <a:pt x="76679" y="13366"/>
                  <a:pt x="76679" y="29820"/>
                </a:cubicBezTo>
                <a:close/>
                <a:moveTo>
                  <a:pt x="272637" y="161878"/>
                </a:moveTo>
                <a:lnTo>
                  <a:pt x="170398" y="161878"/>
                </a:lnTo>
                <a:lnTo>
                  <a:pt x="170398" y="170398"/>
                </a:lnTo>
                <a:cubicBezTo>
                  <a:pt x="170398" y="179823"/>
                  <a:pt x="162784" y="187438"/>
                  <a:pt x="153358" y="187438"/>
                </a:cubicBezTo>
                <a:lnTo>
                  <a:pt x="119279" y="187438"/>
                </a:lnTo>
                <a:cubicBezTo>
                  <a:pt x="109854" y="187438"/>
                  <a:pt x="102239" y="179823"/>
                  <a:pt x="102239" y="170398"/>
                </a:cubicBezTo>
                <a:lnTo>
                  <a:pt x="102239" y="161878"/>
                </a:lnTo>
                <a:lnTo>
                  <a:pt x="0" y="161878"/>
                </a:lnTo>
                <a:lnTo>
                  <a:pt x="0" y="221518"/>
                </a:lnTo>
                <a:cubicBezTo>
                  <a:pt x="0" y="240315"/>
                  <a:pt x="15283" y="255597"/>
                  <a:pt x="34080" y="255597"/>
                </a:cubicBezTo>
                <a:lnTo>
                  <a:pt x="238558" y="255597"/>
                </a:lnTo>
                <a:cubicBezTo>
                  <a:pt x="257355" y="255597"/>
                  <a:pt x="272637" y="240315"/>
                  <a:pt x="272637" y="221518"/>
                </a:cubicBezTo>
                <a:lnTo>
                  <a:pt x="272637" y="161878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81428" y="454396"/>
            <a:ext cx="5180109" cy="54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29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案例分析与实务应用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54396" y="1135989"/>
            <a:ext cx="1454066" cy="45440"/>
          </a:xfrm>
          <a:custGeom>
            <a:avLst/>
            <a:gdLst/>
            <a:ahLst/>
            <a:cxnLst/>
            <a:rect l="l" t="t" r="r" b="b"/>
            <a:pathLst>
              <a:path w="1454066" h="45440">
                <a:moveTo>
                  <a:pt x="0" y="0"/>
                </a:moveTo>
                <a:lnTo>
                  <a:pt x="1454066" y="0"/>
                </a:lnTo>
                <a:lnTo>
                  <a:pt x="1454066" y="45440"/>
                </a:lnTo>
                <a:lnTo>
                  <a:pt x="0" y="4544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454396" y="1476785"/>
            <a:ext cx="4930191" cy="7213529"/>
          </a:xfrm>
          <a:custGeom>
            <a:avLst/>
            <a:gdLst/>
            <a:ahLst/>
            <a:cxnLst/>
            <a:rect l="l" t="t" r="r" b="b"/>
            <a:pathLst>
              <a:path w="4930191" h="7213529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7077209"/>
                </a:lnTo>
                <a:cubicBezTo>
                  <a:pt x="4930191" y="7152497"/>
                  <a:pt x="4869159" y="7213529"/>
                  <a:pt x="4793872" y="7213529"/>
                </a:cubicBezTo>
                <a:lnTo>
                  <a:pt x="136320" y="7213529"/>
                </a:lnTo>
                <a:cubicBezTo>
                  <a:pt x="61032" y="7213529"/>
                  <a:pt x="0" y="7152497"/>
                  <a:pt x="0" y="7077209"/>
                </a:cubicBezTo>
                <a:lnTo>
                  <a:pt x="0" y="45440"/>
                </a:lnTo>
                <a:cubicBezTo>
                  <a:pt x="0" y="20344"/>
                  <a:pt x="20344" y="0"/>
                  <a:pt x="4544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70398" dist="113599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54396" y="1476785"/>
            <a:ext cx="4930191" cy="45440"/>
          </a:xfrm>
          <a:custGeom>
            <a:avLst/>
            <a:gdLst/>
            <a:ahLst/>
            <a:cxnLst/>
            <a:rect l="l" t="t" r="r" b="b"/>
            <a:pathLst>
              <a:path w="4930191" h="45440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45440"/>
                </a:lnTo>
                <a:lnTo>
                  <a:pt x="0" y="45440"/>
                </a:lnTo>
                <a:lnTo>
                  <a:pt x="0" y="45440"/>
                </a:lnTo>
                <a:cubicBezTo>
                  <a:pt x="0" y="20361"/>
                  <a:pt x="20361" y="0"/>
                  <a:pt x="4544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8" name="Shape 6"/>
          <p:cNvSpPr/>
          <p:nvPr/>
        </p:nvSpPr>
        <p:spPr>
          <a:xfrm>
            <a:off x="772472" y="1783502"/>
            <a:ext cx="340797" cy="340797"/>
          </a:xfrm>
          <a:custGeom>
            <a:avLst/>
            <a:gdLst/>
            <a:ahLst/>
            <a:cxnLst/>
            <a:rect l="l" t="t" r="r" b="b"/>
            <a:pathLst>
              <a:path w="340797" h="340797">
                <a:moveTo>
                  <a:pt x="340797" y="21300"/>
                </a:moveTo>
                <a:cubicBezTo>
                  <a:pt x="340797" y="93253"/>
                  <a:pt x="289810" y="153292"/>
                  <a:pt x="222050" y="167336"/>
                </a:cubicBezTo>
                <a:cubicBezTo>
                  <a:pt x="216792" y="128664"/>
                  <a:pt x="199419" y="93852"/>
                  <a:pt x="173793" y="66895"/>
                </a:cubicBezTo>
                <a:cubicBezTo>
                  <a:pt x="200484" y="26625"/>
                  <a:pt x="246212" y="0"/>
                  <a:pt x="298197" y="0"/>
                </a:cubicBezTo>
                <a:lnTo>
                  <a:pt x="319497" y="0"/>
                </a:lnTo>
                <a:cubicBezTo>
                  <a:pt x="331278" y="0"/>
                  <a:pt x="340797" y="9518"/>
                  <a:pt x="340797" y="21300"/>
                </a:cubicBezTo>
                <a:close/>
                <a:moveTo>
                  <a:pt x="0" y="63899"/>
                </a:moveTo>
                <a:cubicBezTo>
                  <a:pt x="0" y="52118"/>
                  <a:pt x="9518" y="42600"/>
                  <a:pt x="21300" y="42600"/>
                </a:cubicBezTo>
                <a:lnTo>
                  <a:pt x="42600" y="42600"/>
                </a:lnTo>
                <a:cubicBezTo>
                  <a:pt x="124937" y="42600"/>
                  <a:pt x="191698" y="109361"/>
                  <a:pt x="191698" y="191698"/>
                </a:cubicBezTo>
                <a:lnTo>
                  <a:pt x="191698" y="319497"/>
                </a:lnTo>
                <a:cubicBezTo>
                  <a:pt x="191698" y="331278"/>
                  <a:pt x="182180" y="340797"/>
                  <a:pt x="170398" y="340797"/>
                </a:cubicBezTo>
                <a:cubicBezTo>
                  <a:pt x="158617" y="340797"/>
                  <a:pt x="149099" y="331278"/>
                  <a:pt x="149099" y="319497"/>
                </a:cubicBezTo>
                <a:lnTo>
                  <a:pt x="149099" y="212998"/>
                </a:lnTo>
                <a:cubicBezTo>
                  <a:pt x="66762" y="212998"/>
                  <a:pt x="0" y="146236"/>
                  <a:pt x="0" y="6389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9" name="Text 7"/>
          <p:cNvSpPr/>
          <p:nvPr/>
        </p:nvSpPr>
        <p:spPr>
          <a:xfrm>
            <a:off x="1289347" y="1772143"/>
            <a:ext cx="2317417" cy="363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4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汤姆农场案例复盘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27033" y="2362857"/>
            <a:ext cx="4384917" cy="2067500"/>
          </a:xfrm>
          <a:custGeom>
            <a:avLst/>
            <a:gdLst/>
            <a:ahLst/>
            <a:cxnLst/>
            <a:rect l="l" t="t" r="r" b="b"/>
            <a:pathLst>
              <a:path w="4384917" h="2067500">
                <a:moveTo>
                  <a:pt x="90887" y="0"/>
                </a:moveTo>
                <a:lnTo>
                  <a:pt x="4294030" y="0"/>
                </a:lnTo>
                <a:cubicBezTo>
                  <a:pt x="4344225" y="0"/>
                  <a:pt x="4384917" y="40692"/>
                  <a:pt x="4384917" y="90887"/>
                </a:cubicBezTo>
                <a:lnTo>
                  <a:pt x="4384917" y="1976612"/>
                </a:lnTo>
                <a:cubicBezTo>
                  <a:pt x="4384917" y="2026808"/>
                  <a:pt x="4344225" y="2067500"/>
                  <a:pt x="4294030" y="2067500"/>
                </a:cubicBezTo>
                <a:lnTo>
                  <a:pt x="90887" y="2067500"/>
                </a:lnTo>
                <a:cubicBezTo>
                  <a:pt x="40692" y="2067500"/>
                  <a:pt x="0" y="2026808"/>
                  <a:pt x="0" y="1976612"/>
                </a:cubicBezTo>
                <a:lnTo>
                  <a:pt x="0" y="90887"/>
                </a:lnTo>
                <a:cubicBezTo>
                  <a:pt x="0" y="40692"/>
                  <a:pt x="40692" y="0"/>
                  <a:pt x="90887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08791" y="2544615"/>
            <a:ext cx="4134999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利润表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08791" y="2999010"/>
            <a:ext cx="51119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收入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486446" y="2999010"/>
            <a:ext cx="54527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08791" y="3407966"/>
            <a:ext cx="51119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费用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486446" y="3407966"/>
            <a:ext cx="54527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908791" y="3828282"/>
            <a:ext cx="4021400" cy="22720"/>
          </a:xfrm>
          <a:custGeom>
            <a:avLst/>
            <a:gdLst/>
            <a:ahLst/>
            <a:cxnLst/>
            <a:rect l="l" t="t" r="r" b="b"/>
            <a:pathLst>
              <a:path w="4021400" h="22720">
                <a:moveTo>
                  <a:pt x="0" y="0"/>
                </a:moveTo>
                <a:lnTo>
                  <a:pt x="4021400" y="0"/>
                </a:lnTo>
                <a:lnTo>
                  <a:pt x="4021400" y="22720"/>
                </a:lnTo>
                <a:lnTo>
                  <a:pt x="0" y="2272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7" name="Text 15"/>
          <p:cNvSpPr/>
          <p:nvPr/>
        </p:nvSpPr>
        <p:spPr>
          <a:xfrm>
            <a:off x="908791" y="3930521"/>
            <a:ext cx="567994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利润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4436569" y="3930521"/>
            <a:ext cx="613434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27033" y="4612115"/>
            <a:ext cx="4384917" cy="2067500"/>
          </a:xfrm>
          <a:custGeom>
            <a:avLst/>
            <a:gdLst/>
            <a:ahLst/>
            <a:cxnLst/>
            <a:rect l="l" t="t" r="r" b="b"/>
            <a:pathLst>
              <a:path w="4384917" h="2067500">
                <a:moveTo>
                  <a:pt x="90887" y="0"/>
                </a:moveTo>
                <a:lnTo>
                  <a:pt x="4294030" y="0"/>
                </a:lnTo>
                <a:cubicBezTo>
                  <a:pt x="4344225" y="0"/>
                  <a:pt x="4384917" y="40692"/>
                  <a:pt x="4384917" y="90887"/>
                </a:cubicBezTo>
                <a:lnTo>
                  <a:pt x="4384917" y="1976612"/>
                </a:lnTo>
                <a:cubicBezTo>
                  <a:pt x="4384917" y="2026808"/>
                  <a:pt x="4344225" y="2067500"/>
                  <a:pt x="4294030" y="2067500"/>
                </a:cubicBezTo>
                <a:lnTo>
                  <a:pt x="90887" y="2067500"/>
                </a:lnTo>
                <a:cubicBezTo>
                  <a:pt x="40692" y="2067500"/>
                  <a:pt x="0" y="2026808"/>
                  <a:pt x="0" y="1976612"/>
                </a:cubicBezTo>
                <a:lnTo>
                  <a:pt x="0" y="90887"/>
                </a:lnTo>
                <a:cubicBezTo>
                  <a:pt x="0" y="40692"/>
                  <a:pt x="40692" y="0"/>
                  <a:pt x="90887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08791" y="4793873"/>
            <a:ext cx="4134999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资产负债表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08791" y="5248268"/>
            <a:ext cx="51119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资产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4486446" y="5248268"/>
            <a:ext cx="54527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08791" y="5657224"/>
            <a:ext cx="51119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负债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486446" y="5657224"/>
            <a:ext cx="545275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10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908791" y="6077540"/>
            <a:ext cx="4021400" cy="22720"/>
          </a:xfrm>
          <a:custGeom>
            <a:avLst/>
            <a:gdLst/>
            <a:ahLst/>
            <a:cxnLst/>
            <a:rect l="l" t="t" r="r" b="b"/>
            <a:pathLst>
              <a:path w="4021400" h="22720">
                <a:moveTo>
                  <a:pt x="0" y="0"/>
                </a:moveTo>
                <a:lnTo>
                  <a:pt x="4021400" y="0"/>
                </a:lnTo>
                <a:lnTo>
                  <a:pt x="4021400" y="22720"/>
                </a:lnTo>
                <a:lnTo>
                  <a:pt x="0" y="22720"/>
                </a:lnTo>
                <a:lnTo>
                  <a:pt x="0" y="0"/>
                </a:ln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26" name="Text 24"/>
          <p:cNvSpPr/>
          <p:nvPr/>
        </p:nvSpPr>
        <p:spPr>
          <a:xfrm>
            <a:off x="908791" y="6179779"/>
            <a:ext cx="1249588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所有者权益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436569" y="6179779"/>
            <a:ext cx="613434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XXX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661307" y="1476785"/>
            <a:ext cx="4930191" cy="7213529"/>
          </a:xfrm>
          <a:custGeom>
            <a:avLst/>
            <a:gdLst/>
            <a:ahLst/>
            <a:cxnLst/>
            <a:rect l="l" t="t" r="r" b="b"/>
            <a:pathLst>
              <a:path w="4930191" h="7213529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7077209"/>
                </a:lnTo>
                <a:cubicBezTo>
                  <a:pt x="4930191" y="7152497"/>
                  <a:pt x="4869159" y="7213529"/>
                  <a:pt x="4793872" y="7213529"/>
                </a:cubicBezTo>
                <a:lnTo>
                  <a:pt x="136320" y="7213529"/>
                </a:lnTo>
                <a:cubicBezTo>
                  <a:pt x="61032" y="7213529"/>
                  <a:pt x="0" y="7152497"/>
                  <a:pt x="0" y="7077209"/>
                </a:cubicBezTo>
                <a:lnTo>
                  <a:pt x="0" y="45440"/>
                </a:lnTo>
                <a:cubicBezTo>
                  <a:pt x="0" y="20344"/>
                  <a:pt x="20344" y="0"/>
                  <a:pt x="4544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70398" dist="113599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5661307" y="1476785"/>
            <a:ext cx="4930191" cy="45440"/>
          </a:xfrm>
          <a:custGeom>
            <a:avLst/>
            <a:gdLst/>
            <a:ahLst/>
            <a:cxnLst/>
            <a:rect l="l" t="t" r="r" b="b"/>
            <a:pathLst>
              <a:path w="4930191" h="45440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45440"/>
                </a:lnTo>
                <a:lnTo>
                  <a:pt x="0" y="45440"/>
                </a:lnTo>
                <a:lnTo>
                  <a:pt x="0" y="45440"/>
                </a:lnTo>
                <a:cubicBezTo>
                  <a:pt x="0" y="20361"/>
                  <a:pt x="20361" y="0"/>
                  <a:pt x="45440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30" name="Shape 28"/>
          <p:cNvSpPr/>
          <p:nvPr/>
        </p:nvSpPr>
        <p:spPr>
          <a:xfrm>
            <a:off x="5936784" y="1783502"/>
            <a:ext cx="425996" cy="340797"/>
          </a:xfrm>
          <a:custGeom>
            <a:avLst/>
            <a:gdLst/>
            <a:ahLst/>
            <a:cxnLst/>
            <a:rect l="l" t="t" r="r" b="b"/>
            <a:pathLst>
              <a:path w="425996" h="340797">
                <a:moveTo>
                  <a:pt x="78676" y="41535"/>
                </a:moveTo>
                <a:cubicBezTo>
                  <a:pt x="67560" y="37807"/>
                  <a:pt x="61503" y="25693"/>
                  <a:pt x="65231" y="14577"/>
                </a:cubicBezTo>
                <a:cubicBezTo>
                  <a:pt x="68958" y="3461"/>
                  <a:pt x="81006" y="-2596"/>
                  <a:pt x="92188" y="1065"/>
                </a:cubicBezTo>
                <a:lnTo>
                  <a:pt x="167403" y="26159"/>
                </a:lnTo>
                <a:cubicBezTo>
                  <a:pt x="176655" y="10517"/>
                  <a:pt x="193762" y="0"/>
                  <a:pt x="213264" y="0"/>
                </a:cubicBezTo>
                <a:cubicBezTo>
                  <a:pt x="242684" y="0"/>
                  <a:pt x="266514" y="23829"/>
                  <a:pt x="266514" y="53249"/>
                </a:cubicBezTo>
                <a:cubicBezTo>
                  <a:pt x="266514" y="55246"/>
                  <a:pt x="266381" y="57177"/>
                  <a:pt x="266181" y="59107"/>
                </a:cubicBezTo>
                <a:lnTo>
                  <a:pt x="347786" y="86331"/>
                </a:lnTo>
                <a:cubicBezTo>
                  <a:pt x="358968" y="90058"/>
                  <a:pt x="364959" y="102106"/>
                  <a:pt x="361231" y="113288"/>
                </a:cubicBezTo>
                <a:cubicBezTo>
                  <a:pt x="357504" y="124471"/>
                  <a:pt x="345456" y="130461"/>
                  <a:pt x="334274" y="126734"/>
                </a:cubicBezTo>
                <a:lnTo>
                  <a:pt x="244082" y="96648"/>
                </a:lnTo>
                <a:cubicBezTo>
                  <a:pt x="241087" y="98778"/>
                  <a:pt x="237892" y="100575"/>
                  <a:pt x="234497" y="102106"/>
                </a:cubicBezTo>
                <a:lnTo>
                  <a:pt x="234497" y="319563"/>
                </a:lnTo>
                <a:cubicBezTo>
                  <a:pt x="234497" y="331345"/>
                  <a:pt x="224979" y="340863"/>
                  <a:pt x="213198" y="340863"/>
                </a:cubicBezTo>
                <a:lnTo>
                  <a:pt x="85399" y="340863"/>
                </a:lnTo>
                <a:cubicBezTo>
                  <a:pt x="73617" y="340863"/>
                  <a:pt x="64099" y="331345"/>
                  <a:pt x="64099" y="319563"/>
                </a:cubicBezTo>
                <a:cubicBezTo>
                  <a:pt x="64099" y="307782"/>
                  <a:pt x="73617" y="298264"/>
                  <a:pt x="85399" y="298264"/>
                </a:cubicBezTo>
                <a:lnTo>
                  <a:pt x="191898" y="298264"/>
                </a:lnTo>
                <a:lnTo>
                  <a:pt x="191898" y="102106"/>
                </a:lnTo>
                <a:cubicBezTo>
                  <a:pt x="177920" y="95982"/>
                  <a:pt x="167137" y="84134"/>
                  <a:pt x="162477" y="69491"/>
                </a:cubicBezTo>
                <a:lnTo>
                  <a:pt x="78676" y="41535"/>
                </a:lnTo>
                <a:close/>
                <a:moveTo>
                  <a:pt x="133656" y="191698"/>
                </a:moveTo>
                <a:lnTo>
                  <a:pt x="85399" y="109028"/>
                </a:lnTo>
                <a:lnTo>
                  <a:pt x="37208" y="191698"/>
                </a:lnTo>
                <a:lnTo>
                  <a:pt x="133656" y="191698"/>
                </a:lnTo>
                <a:close/>
                <a:moveTo>
                  <a:pt x="85465" y="255597"/>
                </a:moveTo>
                <a:cubicBezTo>
                  <a:pt x="43598" y="255597"/>
                  <a:pt x="8786" y="232966"/>
                  <a:pt x="1597" y="203080"/>
                </a:cubicBezTo>
                <a:cubicBezTo>
                  <a:pt x="-133" y="195758"/>
                  <a:pt x="2263" y="188237"/>
                  <a:pt x="6057" y="181714"/>
                </a:cubicBezTo>
                <a:lnTo>
                  <a:pt x="69424" y="73085"/>
                </a:lnTo>
                <a:cubicBezTo>
                  <a:pt x="72752" y="67361"/>
                  <a:pt x="78876" y="63899"/>
                  <a:pt x="85465" y="63899"/>
                </a:cubicBezTo>
                <a:cubicBezTo>
                  <a:pt x="92055" y="63899"/>
                  <a:pt x="98179" y="67427"/>
                  <a:pt x="101507" y="73085"/>
                </a:cubicBezTo>
                <a:lnTo>
                  <a:pt x="164874" y="181714"/>
                </a:lnTo>
                <a:cubicBezTo>
                  <a:pt x="168668" y="188237"/>
                  <a:pt x="171064" y="195758"/>
                  <a:pt x="169333" y="203080"/>
                </a:cubicBezTo>
                <a:cubicBezTo>
                  <a:pt x="162145" y="232900"/>
                  <a:pt x="127333" y="255597"/>
                  <a:pt x="85465" y="255597"/>
                </a:cubicBezTo>
                <a:close/>
                <a:moveTo>
                  <a:pt x="340264" y="194227"/>
                </a:moveTo>
                <a:lnTo>
                  <a:pt x="292073" y="276897"/>
                </a:lnTo>
                <a:lnTo>
                  <a:pt x="388521" y="276897"/>
                </a:lnTo>
                <a:lnTo>
                  <a:pt x="340331" y="194227"/>
                </a:lnTo>
                <a:close/>
                <a:moveTo>
                  <a:pt x="424132" y="288279"/>
                </a:moveTo>
                <a:cubicBezTo>
                  <a:pt x="416943" y="318166"/>
                  <a:pt x="382132" y="340797"/>
                  <a:pt x="340264" y="340797"/>
                </a:cubicBezTo>
                <a:cubicBezTo>
                  <a:pt x="298397" y="340797"/>
                  <a:pt x="263585" y="318166"/>
                  <a:pt x="256396" y="288279"/>
                </a:cubicBezTo>
                <a:cubicBezTo>
                  <a:pt x="254666" y="280958"/>
                  <a:pt x="257062" y="273436"/>
                  <a:pt x="260856" y="266913"/>
                </a:cubicBezTo>
                <a:lnTo>
                  <a:pt x="324223" y="158284"/>
                </a:lnTo>
                <a:cubicBezTo>
                  <a:pt x="327551" y="152560"/>
                  <a:pt x="333675" y="149099"/>
                  <a:pt x="340264" y="149099"/>
                </a:cubicBezTo>
                <a:cubicBezTo>
                  <a:pt x="346854" y="149099"/>
                  <a:pt x="352977" y="152626"/>
                  <a:pt x="356306" y="158284"/>
                </a:cubicBezTo>
                <a:lnTo>
                  <a:pt x="419672" y="266913"/>
                </a:lnTo>
                <a:cubicBezTo>
                  <a:pt x="423466" y="273436"/>
                  <a:pt x="425863" y="280958"/>
                  <a:pt x="424132" y="288279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31" name="Text 29"/>
          <p:cNvSpPr/>
          <p:nvPr/>
        </p:nvSpPr>
        <p:spPr>
          <a:xfrm>
            <a:off x="6496259" y="1772143"/>
            <a:ext cx="2317417" cy="363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4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创业组织形式选择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5933944" y="2362857"/>
            <a:ext cx="4384917" cy="1544945"/>
          </a:xfrm>
          <a:custGeom>
            <a:avLst/>
            <a:gdLst/>
            <a:ahLst/>
            <a:cxnLst/>
            <a:rect l="l" t="t" r="r" b="b"/>
            <a:pathLst>
              <a:path w="4384917" h="1544945">
                <a:moveTo>
                  <a:pt x="90874" y="0"/>
                </a:moveTo>
                <a:lnTo>
                  <a:pt x="4294043" y="0"/>
                </a:lnTo>
                <a:cubicBezTo>
                  <a:pt x="4344231" y="0"/>
                  <a:pt x="4384917" y="40686"/>
                  <a:pt x="4384917" y="90874"/>
                </a:cubicBezTo>
                <a:lnTo>
                  <a:pt x="4384917" y="1454071"/>
                </a:lnTo>
                <a:cubicBezTo>
                  <a:pt x="4384917" y="1504259"/>
                  <a:pt x="4344231" y="1544945"/>
                  <a:pt x="4294043" y="1544945"/>
                </a:cubicBezTo>
                <a:lnTo>
                  <a:pt x="90874" y="1544945"/>
                </a:lnTo>
                <a:cubicBezTo>
                  <a:pt x="40686" y="1544945"/>
                  <a:pt x="0" y="1504259"/>
                  <a:pt x="0" y="1454071"/>
                </a:cubicBezTo>
                <a:lnTo>
                  <a:pt x="0" y="90874"/>
                </a:lnTo>
                <a:cubicBezTo>
                  <a:pt x="0" y="40719"/>
                  <a:pt x="40719" y="0"/>
                  <a:pt x="90874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3" name="Shape 31"/>
          <p:cNvSpPr/>
          <p:nvPr/>
        </p:nvSpPr>
        <p:spPr>
          <a:xfrm>
            <a:off x="6217941" y="2635494"/>
            <a:ext cx="170398" cy="227198"/>
          </a:xfrm>
          <a:custGeom>
            <a:avLst/>
            <a:gdLst/>
            <a:ahLst/>
            <a:cxnLst/>
            <a:rect l="l" t="t" r="r" b="b"/>
            <a:pathLst>
              <a:path w="170398" h="227198">
                <a:moveTo>
                  <a:pt x="28400" y="0"/>
                </a:moveTo>
                <a:cubicBezTo>
                  <a:pt x="12735" y="0"/>
                  <a:pt x="0" y="12735"/>
                  <a:pt x="0" y="28400"/>
                </a:cubicBezTo>
                <a:lnTo>
                  <a:pt x="0" y="198798"/>
                </a:lnTo>
                <a:cubicBezTo>
                  <a:pt x="0" y="214462"/>
                  <a:pt x="12735" y="227198"/>
                  <a:pt x="28400" y="227198"/>
                </a:cubicBezTo>
                <a:lnTo>
                  <a:pt x="141999" y="227198"/>
                </a:lnTo>
                <a:cubicBezTo>
                  <a:pt x="157663" y="227198"/>
                  <a:pt x="170398" y="214462"/>
                  <a:pt x="170398" y="198798"/>
                </a:cubicBezTo>
                <a:lnTo>
                  <a:pt x="170398" y="28400"/>
                </a:lnTo>
                <a:cubicBezTo>
                  <a:pt x="170398" y="12735"/>
                  <a:pt x="157663" y="0"/>
                  <a:pt x="141999" y="0"/>
                </a:cubicBezTo>
                <a:lnTo>
                  <a:pt x="28400" y="0"/>
                </a:lnTo>
                <a:close/>
                <a:moveTo>
                  <a:pt x="78099" y="156198"/>
                </a:moveTo>
                <a:lnTo>
                  <a:pt x="92299" y="156198"/>
                </a:lnTo>
                <a:cubicBezTo>
                  <a:pt x="100153" y="156198"/>
                  <a:pt x="106499" y="162544"/>
                  <a:pt x="106499" y="170398"/>
                </a:cubicBezTo>
                <a:lnTo>
                  <a:pt x="106499" y="205898"/>
                </a:lnTo>
                <a:lnTo>
                  <a:pt x="63899" y="205898"/>
                </a:lnTo>
                <a:lnTo>
                  <a:pt x="63899" y="170398"/>
                </a:lnTo>
                <a:cubicBezTo>
                  <a:pt x="63899" y="162544"/>
                  <a:pt x="70245" y="156198"/>
                  <a:pt x="78099" y="156198"/>
                </a:cubicBezTo>
                <a:close/>
                <a:moveTo>
                  <a:pt x="42600" y="49700"/>
                </a:moveTo>
                <a:cubicBezTo>
                  <a:pt x="42600" y="45795"/>
                  <a:pt x="45795" y="42600"/>
                  <a:pt x="49700" y="42600"/>
                </a:cubicBezTo>
                <a:lnTo>
                  <a:pt x="63899" y="42600"/>
                </a:lnTo>
                <a:cubicBezTo>
                  <a:pt x="67804" y="42600"/>
                  <a:pt x="70999" y="45795"/>
                  <a:pt x="70999" y="49700"/>
                </a:cubicBezTo>
                <a:lnTo>
                  <a:pt x="70999" y="63899"/>
                </a:lnTo>
                <a:cubicBezTo>
                  <a:pt x="70999" y="67804"/>
                  <a:pt x="67804" y="70999"/>
                  <a:pt x="63899" y="70999"/>
                </a:cubicBezTo>
                <a:lnTo>
                  <a:pt x="49700" y="70999"/>
                </a:lnTo>
                <a:cubicBezTo>
                  <a:pt x="45795" y="70999"/>
                  <a:pt x="42600" y="67804"/>
                  <a:pt x="42600" y="63899"/>
                </a:cubicBezTo>
                <a:lnTo>
                  <a:pt x="42600" y="49700"/>
                </a:lnTo>
                <a:close/>
                <a:moveTo>
                  <a:pt x="106499" y="42600"/>
                </a:moveTo>
                <a:lnTo>
                  <a:pt x="120699" y="42600"/>
                </a:lnTo>
                <a:cubicBezTo>
                  <a:pt x="124604" y="42600"/>
                  <a:pt x="127799" y="45795"/>
                  <a:pt x="127799" y="49700"/>
                </a:cubicBezTo>
                <a:lnTo>
                  <a:pt x="127799" y="63899"/>
                </a:lnTo>
                <a:cubicBezTo>
                  <a:pt x="127799" y="67804"/>
                  <a:pt x="124604" y="70999"/>
                  <a:pt x="120699" y="70999"/>
                </a:cubicBezTo>
                <a:lnTo>
                  <a:pt x="106499" y="70999"/>
                </a:lnTo>
                <a:cubicBezTo>
                  <a:pt x="102594" y="70999"/>
                  <a:pt x="99399" y="67804"/>
                  <a:pt x="99399" y="63899"/>
                </a:cubicBezTo>
                <a:lnTo>
                  <a:pt x="99399" y="49700"/>
                </a:lnTo>
                <a:cubicBezTo>
                  <a:pt x="99399" y="45795"/>
                  <a:pt x="102594" y="42600"/>
                  <a:pt x="106499" y="42600"/>
                </a:cubicBezTo>
                <a:close/>
                <a:moveTo>
                  <a:pt x="42600" y="106499"/>
                </a:moveTo>
                <a:cubicBezTo>
                  <a:pt x="42600" y="102594"/>
                  <a:pt x="45795" y="99399"/>
                  <a:pt x="49700" y="99399"/>
                </a:cubicBezTo>
                <a:lnTo>
                  <a:pt x="63899" y="99399"/>
                </a:lnTo>
                <a:cubicBezTo>
                  <a:pt x="67804" y="99399"/>
                  <a:pt x="70999" y="102594"/>
                  <a:pt x="70999" y="106499"/>
                </a:cubicBezTo>
                <a:lnTo>
                  <a:pt x="70999" y="120699"/>
                </a:lnTo>
                <a:cubicBezTo>
                  <a:pt x="70999" y="124604"/>
                  <a:pt x="67804" y="127799"/>
                  <a:pt x="63899" y="127799"/>
                </a:cubicBezTo>
                <a:lnTo>
                  <a:pt x="49700" y="127799"/>
                </a:lnTo>
                <a:cubicBezTo>
                  <a:pt x="45795" y="127799"/>
                  <a:pt x="42600" y="124604"/>
                  <a:pt x="42600" y="120699"/>
                </a:cubicBezTo>
                <a:lnTo>
                  <a:pt x="42600" y="106499"/>
                </a:lnTo>
                <a:close/>
                <a:moveTo>
                  <a:pt x="106499" y="99399"/>
                </a:moveTo>
                <a:lnTo>
                  <a:pt x="120699" y="99399"/>
                </a:lnTo>
                <a:cubicBezTo>
                  <a:pt x="124604" y="99399"/>
                  <a:pt x="127799" y="102594"/>
                  <a:pt x="127799" y="106499"/>
                </a:cubicBezTo>
                <a:lnTo>
                  <a:pt x="127799" y="120699"/>
                </a:lnTo>
                <a:cubicBezTo>
                  <a:pt x="127799" y="124604"/>
                  <a:pt x="124604" y="127799"/>
                  <a:pt x="120699" y="127799"/>
                </a:cubicBezTo>
                <a:lnTo>
                  <a:pt x="106499" y="127799"/>
                </a:lnTo>
                <a:cubicBezTo>
                  <a:pt x="102594" y="127799"/>
                  <a:pt x="99399" y="124604"/>
                  <a:pt x="99399" y="120699"/>
                </a:cubicBezTo>
                <a:lnTo>
                  <a:pt x="99399" y="106499"/>
                </a:lnTo>
                <a:cubicBezTo>
                  <a:pt x="99399" y="102594"/>
                  <a:pt x="102594" y="99399"/>
                  <a:pt x="106499" y="9939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4" name="Text 32"/>
          <p:cNvSpPr/>
          <p:nvPr/>
        </p:nvSpPr>
        <p:spPr>
          <a:xfrm>
            <a:off x="6536018" y="2590055"/>
            <a:ext cx="795192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公司制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183862" y="3089890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82359" y="122119"/>
                </a:moveTo>
                <a:lnTo>
                  <a:pt x="82359" y="99399"/>
                </a:lnTo>
                <a:lnTo>
                  <a:pt x="59639" y="99399"/>
                </a:lnTo>
                <a:cubicBezTo>
                  <a:pt x="54918" y="99399"/>
                  <a:pt x="51119" y="95601"/>
                  <a:pt x="51119" y="90879"/>
                </a:cubicBezTo>
                <a:cubicBezTo>
                  <a:pt x="51119" y="86158"/>
                  <a:pt x="54918" y="82359"/>
                  <a:pt x="59639" y="82359"/>
                </a:cubicBezTo>
                <a:lnTo>
                  <a:pt x="82359" y="82359"/>
                </a:lnTo>
                <a:lnTo>
                  <a:pt x="82359" y="59639"/>
                </a:lnTo>
                <a:cubicBezTo>
                  <a:pt x="82359" y="54918"/>
                  <a:pt x="86158" y="51119"/>
                  <a:pt x="90879" y="51119"/>
                </a:cubicBezTo>
                <a:cubicBezTo>
                  <a:pt x="95601" y="51119"/>
                  <a:pt x="99399" y="54918"/>
                  <a:pt x="99399" y="59639"/>
                </a:cubicBezTo>
                <a:lnTo>
                  <a:pt x="99399" y="82359"/>
                </a:lnTo>
                <a:lnTo>
                  <a:pt x="122119" y="82359"/>
                </a:lnTo>
                <a:cubicBezTo>
                  <a:pt x="126840" y="82359"/>
                  <a:pt x="130639" y="86158"/>
                  <a:pt x="130639" y="90879"/>
                </a:cubicBezTo>
                <a:cubicBezTo>
                  <a:pt x="130639" y="95601"/>
                  <a:pt x="126840" y="99399"/>
                  <a:pt x="122119" y="99399"/>
                </a:cubicBezTo>
                <a:lnTo>
                  <a:pt x="99399" y="99399"/>
                </a:lnTo>
                <a:lnTo>
                  <a:pt x="99399" y="122119"/>
                </a:lnTo>
                <a:cubicBezTo>
                  <a:pt x="99399" y="126840"/>
                  <a:pt x="95601" y="130639"/>
                  <a:pt x="90879" y="130639"/>
                </a:cubicBezTo>
                <a:cubicBezTo>
                  <a:pt x="86158" y="130639"/>
                  <a:pt x="82359" y="126840"/>
                  <a:pt x="82359" y="12211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6" name="Text 34"/>
          <p:cNvSpPr/>
          <p:nvPr/>
        </p:nvSpPr>
        <p:spPr>
          <a:xfrm>
            <a:off x="6479219" y="3044450"/>
            <a:ext cx="3544285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有限责任：</a:t>
            </a:r>
            <a:r>
              <a:rPr lang="en-US" sz="1431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股东仅以其出资额为限承担责任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183862" y="3453406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59639" y="82359"/>
                </a:moveTo>
                <a:lnTo>
                  <a:pt x="122119" y="82359"/>
                </a:lnTo>
                <a:cubicBezTo>
                  <a:pt x="126840" y="82359"/>
                  <a:pt x="130639" y="86158"/>
                  <a:pt x="130639" y="90879"/>
                </a:cubicBezTo>
                <a:cubicBezTo>
                  <a:pt x="130639" y="95601"/>
                  <a:pt x="126840" y="99399"/>
                  <a:pt x="122119" y="99399"/>
                </a:cubicBezTo>
                <a:lnTo>
                  <a:pt x="59639" y="99399"/>
                </a:lnTo>
                <a:cubicBezTo>
                  <a:pt x="54918" y="99399"/>
                  <a:pt x="51119" y="95601"/>
                  <a:pt x="51119" y="90879"/>
                </a:cubicBezTo>
                <a:cubicBezTo>
                  <a:pt x="51119" y="86158"/>
                  <a:pt x="54918" y="82359"/>
                  <a:pt x="59639" y="82359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38" name="Text 36"/>
          <p:cNvSpPr/>
          <p:nvPr/>
        </p:nvSpPr>
        <p:spPr>
          <a:xfrm>
            <a:off x="6479219" y="3407966"/>
            <a:ext cx="3033090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8A9B9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双重征税：</a:t>
            </a:r>
            <a:r>
              <a:rPr lang="en-US" sz="1431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企业所得税 + 个人所得税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5933944" y="4089560"/>
            <a:ext cx="4384917" cy="1544945"/>
          </a:xfrm>
          <a:custGeom>
            <a:avLst/>
            <a:gdLst/>
            <a:ahLst/>
            <a:cxnLst/>
            <a:rect l="l" t="t" r="r" b="b"/>
            <a:pathLst>
              <a:path w="4384917" h="1544945">
                <a:moveTo>
                  <a:pt x="90874" y="0"/>
                </a:moveTo>
                <a:lnTo>
                  <a:pt x="4294043" y="0"/>
                </a:lnTo>
                <a:cubicBezTo>
                  <a:pt x="4344231" y="0"/>
                  <a:pt x="4384917" y="40686"/>
                  <a:pt x="4384917" y="90874"/>
                </a:cubicBezTo>
                <a:lnTo>
                  <a:pt x="4384917" y="1454071"/>
                </a:lnTo>
                <a:cubicBezTo>
                  <a:pt x="4384917" y="1504259"/>
                  <a:pt x="4344231" y="1544945"/>
                  <a:pt x="4294043" y="1544945"/>
                </a:cubicBezTo>
                <a:lnTo>
                  <a:pt x="90874" y="1544945"/>
                </a:lnTo>
                <a:cubicBezTo>
                  <a:pt x="40686" y="1544945"/>
                  <a:pt x="0" y="1504259"/>
                  <a:pt x="0" y="1454071"/>
                </a:cubicBezTo>
                <a:lnTo>
                  <a:pt x="0" y="90874"/>
                </a:lnTo>
                <a:cubicBezTo>
                  <a:pt x="0" y="40719"/>
                  <a:pt x="40719" y="0"/>
                  <a:pt x="9087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6175342" y="4362197"/>
            <a:ext cx="255597" cy="227198"/>
          </a:xfrm>
          <a:custGeom>
            <a:avLst/>
            <a:gdLst/>
            <a:ahLst/>
            <a:cxnLst/>
            <a:rect l="l" t="t" r="r" b="b"/>
            <a:pathLst>
              <a:path w="255597" h="227198">
                <a:moveTo>
                  <a:pt x="28400" y="56799"/>
                </a:moveTo>
                <a:cubicBezTo>
                  <a:pt x="28400" y="29370"/>
                  <a:pt x="50669" y="7100"/>
                  <a:pt x="78099" y="7100"/>
                </a:cubicBezTo>
                <a:cubicBezTo>
                  <a:pt x="105529" y="7100"/>
                  <a:pt x="127799" y="29370"/>
                  <a:pt x="127799" y="56799"/>
                </a:cubicBezTo>
                <a:cubicBezTo>
                  <a:pt x="127799" y="84229"/>
                  <a:pt x="105529" y="106499"/>
                  <a:pt x="78099" y="106499"/>
                </a:cubicBezTo>
                <a:cubicBezTo>
                  <a:pt x="50669" y="106499"/>
                  <a:pt x="28400" y="84229"/>
                  <a:pt x="28400" y="56799"/>
                </a:cubicBezTo>
                <a:close/>
                <a:moveTo>
                  <a:pt x="0" y="205898"/>
                </a:moveTo>
                <a:cubicBezTo>
                  <a:pt x="0" y="162766"/>
                  <a:pt x="34967" y="127799"/>
                  <a:pt x="78099" y="127799"/>
                </a:cubicBezTo>
                <a:cubicBezTo>
                  <a:pt x="121231" y="127799"/>
                  <a:pt x="156198" y="162766"/>
                  <a:pt x="156198" y="205898"/>
                </a:cubicBezTo>
                <a:lnTo>
                  <a:pt x="156198" y="208560"/>
                </a:lnTo>
                <a:cubicBezTo>
                  <a:pt x="156198" y="218855"/>
                  <a:pt x="147856" y="227198"/>
                  <a:pt x="137561" y="227198"/>
                </a:cubicBezTo>
                <a:lnTo>
                  <a:pt x="18637" y="227198"/>
                </a:lnTo>
                <a:cubicBezTo>
                  <a:pt x="8342" y="227198"/>
                  <a:pt x="0" y="218855"/>
                  <a:pt x="0" y="208560"/>
                </a:cubicBezTo>
                <a:lnTo>
                  <a:pt x="0" y="205898"/>
                </a:lnTo>
                <a:close/>
                <a:moveTo>
                  <a:pt x="191698" y="28400"/>
                </a:moveTo>
                <a:cubicBezTo>
                  <a:pt x="215209" y="28400"/>
                  <a:pt x="234298" y="47488"/>
                  <a:pt x="234298" y="70999"/>
                </a:cubicBezTo>
                <a:cubicBezTo>
                  <a:pt x="234298" y="94511"/>
                  <a:pt x="215209" y="113599"/>
                  <a:pt x="191698" y="113599"/>
                </a:cubicBezTo>
                <a:cubicBezTo>
                  <a:pt x="168187" y="113599"/>
                  <a:pt x="149099" y="94511"/>
                  <a:pt x="149099" y="70999"/>
                </a:cubicBezTo>
                <a:cubicBezTo>
                  <a:pt x="149099" y="47488"/>
                  <a:pt x="168187" y="28400"/>
                  <a:pt x="191698" y="28400"/>
                </a:cubicBezTo>
                <a:close/>
                <a:moveTo>
                  <a:pt x="191698" y="134899"/>
                </a:moveTo>
                <a:cubicBezTo>
                  <a:pt x="226976" y="134899"/>
                  <a:pt x="255597" y="163520"/>
                  <a:pt x="255597" y="198798"/>
                </a:cubicBezTo>
                <a:lnTo>
                  <a:pt x="255597" y="208738"/>
                </a:lnTo>
                <a:cubicBezTo>
                  <a:pt x="255597" y="218944"/>
                  <a:pt x="247344" y="227198"/>
                  <a:pt x="237138" y="227198"/>
                </a:cubicBezTo>
                <a:lnTo>
                  <a:pt x="172883" y="227198"/>
                </a:lnTo>
                <a:cubicBezTo>
                  <a:pt x="175812" y="221651"/>
                  <a:pt x="177498" y="215305"/>
                  <a:pt x="177498" y="208560"/>
                </a:cubicBezTo>
                <a:lnTo>
                  <a:pt x="177498" y="205898"/>
                </a:lnTo>
                <a:cubicBezTo>
                  <a:pt x="177498" y="183045"/>
                  <a:pt x="169777" y="162012"/>
                  <a:pt x="156864" y="145238"/>
                </a:cubicBezTo>
                <a:cubicBezTo>
                  <a:pt x="166893" y="138715"/>
                  <a:pt x="178874" y="134899"/>
                  <a:pt x="191698" y="134899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1" name="Text 39"/>
          <p:cNvSpPr/>
          <p:nvPr/>
        </p:nvSpPr>
        <p:spPr>
          <a:xfrm>
            <a:off x="6536018" y="4316758"/>
            <a:ext cx="1135989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个体/合伙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183862" y="4816593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59639" y="82359"/>
                </a:moveTo>
                <a:lnTo>
                  <a:pt x="122119" y="82359"/>
                </a:lnTo>
                <a:cubicBezTo>
                  <a:pt x="126840" y="82359"/>
                  <a:pt x="130639" y="86158"/>
                  <a:pt x="130639" y="90879"/>
                </a:cubicBezTo>
                <a:cubicBezTo>
                  <a:pt x="130639" y="95601"/>
                  <a:pt x="126840" y="99399"/>
                  <a:pt x="122119" y="99399"/>
                </a:cubicBezTo>
                <a:lnTo>
                  <a:pt x="59639" y="99399"/>
                </a:lnTo>
                <a:cubicBezTo>
                  <a:pt x="54918" y="99399"/>
                  <a:pt x="51119" y="95601"/>
                  <a:pt x="51119" y="90879"/>
                </a:cubicBezTo>
                <a:cubicBezTo>
                  <a:pt x="51119" y="86158"/>
                  <a:pt x="54918" y="82359"/>
                  <a:pt x="59639" y="82359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3" name="Text 41"/>
          <p:cNvSpPr/>
          <p:nvPr/>
        </p:nvSpPr>
        <p:spPr>
          <a:xfrm>
            <a:off x="6479219" y="4771153"/>
            <a:ext cx="2453736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8A9B9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无限责任：</a:t>
            </a:r>
            <a:r>
              <a:rPr lang="en-US" sz="1431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承担全部债务责任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183862" y="5180109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82359" y="122119"/>
                </a:moveTo>
                <a:lnTo>
                  <a:pt x="82359" y="99399"/>
                </a:lnTo>
                <a:lnTo>
                  <a:pt x="59639" y="99399"/>
                </a:lnTo>
                <a:cubicBezTo>
                  <a:pt x="54918" y="99399"/>
                  <a:pt x="51119" y="95601"/>
                  <a:pt x="51119" y="90879"/>
                </a:cubicBezTo>
                <a:cubicBezTo>
                  <a:pt x="51119" y="86158"/>
                  <a:pt x="54918" y="82359"/>
                  <a:pt x="59639" y="82359"/>
                </a:cubicBezTo>
                <a:lnTo>
                  <a:pt x="82359" y="82359"/>
                </a:lnTo>
                <a:lnTo>
                  <a:pt x="82359" y="59639"/>
                </a:lnTo>
                <a:cubicBezTo>
                  <a:pt x="82359" y="54918"/>
                  <a:pt x="86158" y="51119"/>
                  <a:pt x="90879" y="51119"/>
                </a:cubicBezTo>
                <a:cubicBezTo>
                  <a:pt x="95601" y="51119"/>
                  <a:pt x="99399" y="54918"/>
                  <a:pt x="99399" y="59639"/>
                </a:cubicBezTo>
                <a:lnTo>
                  <a:pt x="99399" y="82359"/>
                </a:lnTo>
                <a:lnTo>
                  <a:pt x="122119" y="82359"/>
                </a:lnTo>
                <a:cubicBezTo>
                  <a:pt x="126840" y="82359"/>
                  <a:pt x="130639" y="86158"/>
                  <a:pt x="130639" y="90879"/>
                </a:cubicBezTo>
                <a:cubicBezTo>
                  <a:pt x="130639" y="95601"/>
                  <a:pt x="126840" y="99399"/>
                  <a:pt x="122119" y="99399"/>
                </a:cubicBezTo>
                <a:lnTo>
                  <a:pt x="99399" y="99399"/>
                </a:lnTo>
                <a:lnTo>
                  <a:pt x="99399" y="122119"/>
                </a:lnTo>
                <a:cubicBezTo>
                  <a:pt x="99399" y="126840"/>
                  <a:pt x="95601" y="130639"/>
                  <a:pt x="90879" y="130639"/>
                </a:cubicBezTo>
                <a:cubicBezTo>
                  <a:pt x="86158" y="130639"/>
                  <a:pt x="82359" y="126840"/>
                  <a:pt x="82359" y="12211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5" name="Text 43"/>
          <p:cNvSpPr/>
          <p:nvPr/>
        </p:nvSpPr>
        <p:spPr>
          <a:xfrm>
            <a:off x="6479219" y="5134669"/>
            <a:ext cx="2453736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个人纳税：</a:t>
            </a:r>
            <a:r>
              <a:rPr lang="en-US" sz="1431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仅缴纳个人所得税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5933944" y="5816263"/>
            <a:ext cx="4384917" cy="681593"/>
          </a:xfrm>
          <a:custGeom>
            <a:avLst/>
            <a:gdLst/>
            <a:ahLst/>
            <a:cxnLst/>
            <a:rect l="l" t="t" r="r" b="b"/>
            <a:pathLst>
              <a:path w="4384917" h="681593">
                <a:moveTo>
                  <a:pt x="90877" y="0"/>
                </a:moveTo>
                <a:lnTo>
                  <a:pt x="4294040" y="0"/>
                </a:lnTo>
                <a:cubicBezTo>
                  <a:pt x="4344230" y="0"/>
                  <a:pt x="4384917" y="40687"/>
                  <a:pt x="4384917" y="90877"/>
                </a:cubicBezTo>
                <a:lnTo>
                  <a:pt x="4384917" y="590716"/>
                </a:lnTo>
                <a:cubicBezTo>
                  <a:pt x="4384917" y="640906"/>
                  <a:pt x="4344230" y="681593"/>
                  <a:pt x="4294040" y="681593"/>
                </a:cubicBezTo>
                <a:lnTo>
                  <a:pt x="90877" y="681593"/>
                </a:lnTo>
                <a:cubicBezTo>
                  <a:pt x="40687" y="681593"/>
                  <a:pt x="0" y="640906"/>
                  <a:pt x="0" y="590716"/>
                </a:cubicBezTo>
                <a:lnTo>
                  <a:pt x="0" y="90877"/>
                </a:lnTo>
                <a:cubicBezTo>
                  <a:pt x="0" y="40721"/>
                  <a:pt x="40721" y="0"/>
                  <a:pt x="90877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7" name="Text 45"/>
          <p:cNvSpPr/>
          <p:nvPr/>
        </p:nvSpPr>
        <p:spPr>
          <a:xfrm>
            <a:off x="6064583" y="5998021"/>
            <a:ext cx="4123639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1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权衡：</a:t>
            </a:r>
            <a:r>
              <a:rPr lang="en-US" sz="1610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 vs 税负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10868396" y="1476785"/>
            <a:ext cx="4930191" cy="3578365"/>
          </a:xfrm>
          <a:custGeom>
            <a:avLst/>
            <a:gdLst/>
            <a:ahLst/>
            <a:cxnLst/>
            <a:rect l="l" t="t" r="r" b="b"/>
            <a:pathLst>
              <a:path w="4930191" h="3578365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3442029"/>
                </a:lnTo>
                <a:cubicBezTo>
                  <a:pt x="4930191" y="3517325"/>
                  <a:pt x="4869152" y="3578365"/>
                  <a:pt x="4793856" y="3578365"/>
                </a:cubicBezTo>
                <a:lnTo>
                  <a:pt x="136336" y="3578365"/>
                </a:lnTo>
                <a:cubicBezTo>
                  <a:pt x="61040" y="3578365"/>
                  <a:pt x="0" y="3517325"/>
                  <a:pt x="0" y="3442029"/>
                </a:cubicBezTo>
                <a:lnTo>
                  <a:pt x="0" y="45440"/>
                </a:lnTo>
                <a:cubicBezTo>
                  <a:pt x="0" y="20361"/>
                  <a:pt x="20361" y="0"/>
                  <a:pt x="4544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70398" dist="113599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9" name="Shape 47"/>
          <p:cNvSpPr/>
          <p:nvPr/>
        </p:nvSpPr>
        <p:spPr>
          <a:xfrm>
            <a:off x="10868396" y="1476785"/>
            <a:ext cx="4930191" cy="45440"/>
          </a:xfrm>
          <a:custGeom>
            <a:avLst/>
            <a:gdLst/>
            <a:ahLst/>
            <a:cxnLst/>
            <a:rect l="l" t="t" r="r" b="b"/>
            <a:pathLst>
              <a:path w="4930191" h="45440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45440"/>
                </a:lnTo>
                <a:lnTo>
                  <a:pt x="0" y="45440"/>
                </a:lnTo>
                <a:lnTo>
                  <a:pt x="0" y="45440"/>
                </a:lnTo>
                <a:cubicBezTo>
                  <a:pt x="0" y="20361"/>
                  <a:pt x="20361" y="0"/>
                  <a:pt x="4544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0" name="Shape 48"/>
          <p:cNvSpPr/>
          <p:nvPr/>
        </p:nvSpPr>
        <p:spPr>
          <a:xfrm>
            <a:off x="11165173" y="1783502"/>
            <a:ext cx="383396" cy="340797"/>
          </a:xfrm>
          <a:custGeom>
            <a:avLst/>
            <a:gdLst/>
            <a:ahLst/>
            <a:cxnLst/>
            <a:rect l="l" t="t" r="r" b="b"/>
            <a:pathLst>
              <a:path w="383396" h="340797">
                <a:moveTo>
                  <a:pt x="112889" y="102106"/>
                </a:moveTo>
                <a:lnTo>
                  <a:pt x="100442" y="89659"/>
                </a:lnTo>
                <a:cubicBezTo>
                  <a:pt x="92122" y="81339"/>
                  <a:pt x="92122" y="67827"/>
                  <a:pt x="100442" y="59506"/>
                </a:cubicBezTo>
                <a:lnTo>
                  <a:pt x="176788" y="-16907"/>
                </a:lnTo>
                <a:cubicBezTo>
                  <a:pt x="185108" y="-25227"/>
                  <a:pt x="198621" y="-25227"/>
                  <a:pt x="206941" y="-16907"/>
                </a:cubicBezTo>
                <a:lnTo>
                  <a:pt x="219388" y="-4393"/>
                </a:lnTo>
                <a:cubicBezTo>
                  <a:pt x="227708" y="3927"/>
                  <a:pt x="227708" y="17439"/>
                  <a:pt x="219388" y="25759"/>
                </a:cubicBezTo>
                <a:lnTo>
                  <a:pt x="143041" y="102106"/>
                </a:lnTo>
                <a:cubicBezTo>
                  <a:pt x="134721" y="110426"/>
                  <a:pt x="121209" y="110426"/>
                  <a:pt x="112889" y="102106"/>
                </a:cubicBezTo>
                <a:close/>
                <a:moveTo>
                  <a:pt x="183711" y="140911"/>
                </a:moveTo>
                <a:lnTo>
                  <a:pt x="162810" y="120011"/>
                </a:lnTo>
                <a:lnTo>
                  <a:pt x="237360" y="45462"/>
                </a:lnTo>
                <a:lnTo>
                  <a:pt x="316834" y="124937"/>
                </a:lnTo>
                <a:lnTo>
                  <a:pt x="242285" y="199486"/>
                </a:lnTo>
                <a:lnTo>
                  <a:pt x="221385" y="178585"/>
                </a:lnTo>
                <a:lnTo>
                  <a:pt x="66961" y="333009"/>
                </a:lnTo>
                <a:cubicBezTo>
                  <a:pt x="56578" y="343393"/>
                  <a:pt x="39737" y="343393"/>
                  <a:pt x="29287" y="333009"/>
                </a:cubicBezTo>
                <a:cubicBezTo>
                  <a:pt x="18837" y="322625"/>
                  <a:pt x="18904" y="305785"/>
                  <a:pt x="29287" y="295335"/>
                </a:cubicBezTo>
                <a:lnTo>
                  <a:pt x="183711" y="140911"/>
                </a:lnTo>
                <a:close/>
                <a:moveTo>
                  <a:pt x="260190" y="249341"/>
                </a:moveTo>
                <a:cubicBezTo>
                  <a:pt x="251870" y="241020"/>
                  <a:pt x="251870" y="227508"/>
                  <a:pt x="260190" y="219188"/>
                </a:cubicBezTo>
                <a:lnTo>
                  <a:pt x="336537" y="142842"/>
                </a:lnTo>
                <a:cubicBezTo>
                  <a:pt x="344857" y="134521"/>
                  <a:pt x="358369" y="134521"/>
                  <a:pt x="366689" y="142842"/>
                </a:cubicBezTo>
                <a:lnTo>
                  <a:pt x="379136" y="155289"/>
                </a:lnTo>
                <a:cubicBezTo>
                  <a:pt x="387456" y="163609"/>
                  <a:pt x="387456" y="177121"/>
                  <a:pt x="379136" y="185441"/>
                </a:cubicBezTo>
                <a:lnTo>
                  <a:pt x="302790" y="261854"/>
                </a:lnTo>
                <a:cubicBezTo>
                  <a:pt x="294470" y="270175"/>
                  <a:pt x="280958" y="270175"/>
                  <a:pt x="272637" y="261854"/>
                </a:cubicBezTo>
                <a:lnTo>
                  <a:pt x="260190" y="249407"/>
                </a:ln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1" name="Text 49"/>
          <p:cNvSpPr/>
          <p:nvPr/>
        </p:nvSpPr>
        <p:spPr>
          <a:xfrm>
            <a:off x="11703347" y="1772143"/>
            <a:ext cx="2317417" cy="363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4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会计记录违法成本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11141033" y="2362857"/>
            <a:ext cx="4384917" cy="2419656"/>
          </a:xfrm>
          <a:custGeom>
            <a:avLst/>
            <a:gdLst/>
            <a:ahLst/>
            <a:cxnLst/>
            <a:rect l="l" t="t" r="r" b="b"/>
            <a:pathLst>
              <a:path w="4384917" h="2419656">
                <a:moveTo>
                  <a:pt x="90882" y="0"/>
                </a:moveTo>
                <a:lnTo>
                  <a:pt x="4294035" y="0"/>
                </a:lnTo>
                <a:cubicBezTo>
                  <a:pt x="4344227" y="0"/>
                  <a:pt x="4384917" y="40689"/>
                  <a:pt x="4384917" y="90882"/>
                </a:cubicBezTo>
                <a:lnTo>
                  <a:pt x="4384917" y="2328774"/>
                </a:lnTo>
                <a:cubicBezTo>
                  <a:pt x="4384917" y="2378967"/>
                  <a:pt x="4344227" y="2419656"/>
                  <a:pt x="4294035" y="2419656"/>
                </a:cubicBezTo>
                <a:lnTo>
                  <a:pt x="90882" y="2419656"/>
                </a:lnTo>
                <a:cubicBezTo>
                  <a:pt x="40689" y="2419656"/>
                  <a:pt x="0" y="2378967"/>
                  <a:pt x="0" y="2328774"/>
                </a:cubicBezTo>
                <a:lnTo>
                  <a:pt x="0" y="90882"/>
                </a:lnTo>
                <a:cubicBezTo>
                  <a:pt x="0" y="40723"/>
                  <a:pt x="40723" y="0"/>
                  <a:pt x="90882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3" name="Shape 51"/>
          <p:cNvSpPr/>
          <p:nvPr/>
        </p:nvSpPr>
        <p:spPr>
          <a:xfrm>
            <a:off x="12994825" y="2635494"/>
            <a:ext cx="681593" cy="545275"/>
          </a:xfrm>
          <a:custGeom>
            <a:avLst/>
            <a:gdLst/>
            <a:ahLst/>
            <a:cxnLst/>
            <a:rect l="l" t="t" r="r" b="b"/>
            <a:pathLst>
              <a:path w="681593" h="545275">
                <a:moveTo>
                  <a:pt x="408956" y="34080"/>
                </a:moveTo>
                <a:lnTo>
                  <a:pt x="545275" y="34080"/>
                </a:lnTo>
                <a:cubicBezTo>
                  <a:pt x="564125" y="34080"/>
                  <a:pt x="579354" y="49309"/>
                  <a:pt x="579354" y="68159"/>
                </a:cubicBezTo>
                <a:cubicBezTo>
                  <a:pt x="579354" y="87010"/>
                  <a:pt x="564125" y="102239"/>
                  <a:pt x="545275" y="102239"/>
                </a:cubicBezTo>
                <a:lnTo>
                  <a:pt x="424292" y="102239"/>
                </a:lnTo>
                <a:cubicBezTo>
                  <a:pt x="418754" y="129716"/>
                  <a:pt x="399904" y="152400"/>
                  <a:pt x="374876" y="163263"/>
                </a:cubicBezTo>
                <a:lnTo>
                  <a:pt x="374876" y="477115"/>
                </a:lnTo>
                <a:lnTo>
                  <a:pt x="545275" y="477115"/>
                </a:lnTo>
                <a:cubicBezTo>
                  <a:pt x="564125" y="477115"/>
                  <a:pt x="579354" y="492345"/>
                  <a:pt x="579354" y="511195"/>
                </a:cubicBezTo>
                <a:cubicBezTo>
                  <a:pt x="579354" y="530045"/>
                  <a:pt x="564125" y="545275"/>
                  <a:pt x="545275" y="545275"/>
                </a:cubicBezTo>
                <a:lnTo>
                  <a:pt x="136319" y="545275"/>
                </a:lnTo>
                <a:cubicBezTo>
                  <a:pt x="117468" y="545275"/>
                  <a:pt x="102239" y="530045"/>
                  <a:pt x="102239" y="511195"/>
                </a:cubicBezTo>
                <a:cubicBezTo>
                  <a:pt x="102239" y="492345"/>
                  <a:pt x="117468" y="477115"/>
                  <a:pt x="136319" y="477115"/>
                </a:cubicBezTo>
                <a:lnTo>
                  <a:pt x="306717" y="477115"/>
                </a:lnTo>
                <a:lnTo>
                  <a:pt x="306717" y="163263"/>
                </a:lnTo>
                <a:cubicBezTo>
                  <a:pt x="281690" y="152294"/>
                  <a:pt x="262839" y="129609"/>
                  <a:pt x="257301" y="102239"/>
                </a:cubicBezTo>
                <a:lnTo>
                  <a:pt x="136319" y="102239"/>
                </a:lnTo>
                <a:cubicBezTo>
                  <a:pt x="117468" y="102239"/>
                  <a:pt x="102239" y="87010"/>
                  <a:pt x="102239" y="68159"/>
                </a:cubicBezTo>
                <a:cubicBezTo>
                  <a:pt x="102239" y="49309"/>
                  <a:pt x="117468" y="34080"/>
                  <a:pt x="136319" y="34080"/>
                </a:cubicBezTo>
                <a:lnTo>
                  <a:pt x="272637" y="34080"/>
                </a:lnTo>
                <a:cubicBezTo>
                  <a:pt x="288186" y="13419"/>
                  <a:pt x="312894" y="0"/>
                  <a:pt x="340797" y="0"/>
                </a:cubicBezTo>
                <a:cubicBezTo>
                  <a:pt x="368699" y="0"/>
                  <a:pt x="393407" y="13419"/>
                  <a:pt x="408956" y="34080"/>
                </a:cubicBezTo>
                <a:close/>
                <a:moveTo>
                  <a:pt x="468169" y="340797"/>
                </a:moveTo>
                <a:lnTo>
                  <a:pt x="622380" y="340797"/>
                </a:lnTo>
                <a:lnTo>
                  <a:pt x="545275" y="208525"/>
                </a:lnTo>
                <a:lnTo>
                  <a:pt x="468169" y="340797"/>
                </a:lnTo>
                <a:close/>
                <a:moveTo>
                  <a:pt x="545275" y="443036"/>
                </a:moveTo>
                <a:cubicBezTo>
                  <a:pt x="478287" y="443036"/>
                  <a:pt x="422588" y="406826"/>
                  <a:pt x="411086" y="359008"/>
                </a:cubicBezTo>
                <a:cubicBezTo>
                  <a:pt x="408317" y="347293"/>
                  <a:pt x="412151" y="335259"/>
                  <a:pt x="418221" y="324822"/>
                </a:cubicBezTo>
                <a:lnTo>
                  <a:pt x="519608" y="151016"/>
                </a:lnTo>
                <a:cubicBezTo>
                  <a:pt x="524933" y="141857"/>
                  <a:pt x="534731" y="136319"/>
                  <a:pt x="545275" y="136319"/>
                </a:cubicBezTo>
                <a:cubicBezTo>
                  <a:pt x="555818" y="136319"/>
                  <a:pt x="565616" y="141963"/>
                  <a:pt x="570941" y="151016"/>
                </a:cubicBezTo>
                <a:lnTo>
                  <a:pt x="672328" y="324822"/>
                </a:lnTo>
                <a:cubicBezTo>
                  <a:pt x="678398" y="335259"/>
                  <a:pt x="682232" y="347293"/>
                  <a:pt x="679463" y="359008"/>
                </a:cubicBezTo>
                <a:cubicBezTo>
                  <a:pt x="667961" y="406719"/>
                  <a:pt x="612262" y="443036"/>
                  <a:pt x="545275" y="443036"/>
                </a:cubicBezTo>
                <a:close/>
                <a:moveTo>
                  <a:pt x="135041" y="208525"/>
                </a:moveTo>
                <a:lnTo>
                  <a:pt x="57935" y="340797"/>
                </a:lnTo>
                <a:lnTo>
                  <a:pt x="212252" y="340797"/>
                </a:lnTo>
                <a:lnTo>
                  <a:pt x="135041" y="208525"/>
                </a:lnTo>
                <a:close/>
                <a:moveTo>
                  <a:pt x="958" y="359008"/>
                </a:moveTo>
                <a:cubicBezTo>
                  <a:pt x="-1810" y="347293"/>
                  <a:pt x="2023" y="335259"/>
                  <a:pt x="8094" y="324822"/>
                </a:cubicBezTo>
                <a:lnTo>
                  <a:pt x="109481" y="151016"/>
                </a:lnTo>
                <a:cubicBezTo>
                  <a:pt x="114806" y="141857"/>
                  <a:pt x="124604" y="136319"/>
                  <a:pt x="135147" y="136319"/>
                </a:cubicBezTo>
                <a:cubicBezTo>
                  <a:pt x="145691" y="136319"/>
                  <a:pt x="155488" y="141963"/>
                  <a:pt x="160813" y="151016"/>
                </a:cubicBezTo>
                <a:lnTo>
                  <a:pt x="262200" y="324822"/>
                </a:lnTo>
                <a:cubicBezTo>
                  <a:pt x="268271" y="335259"/>
                  <a:pt x="272105" y="347293"/>
                  <a:pt x="269336" y="359008"/>
                </a:cubicBezTo>
                <a:cubicBezTo>
                  <a:pt x="257834" y="406719"/>
                  <a:pt x="202135" y="443036"/>
                  <a:pt x="135147" y="443036"/>
                </a:cubicBezTo>
                <a:cubicBezTo>
                  <a:pt x="68159" y="443036"/>
                  <a:pt x="12460" y="406826"/>
                  <a:pt x="958" y="359008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4" name="Text 52"/>
          <p:cNvSpPr/>
          <p:nvPr/>
        </p:nvSpPr>
        <p:spPr>
          <a:xfrm>
            <a:off x="11356871" y="3317087"/>
            <a:ext cx="3953241" cy="318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789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《会计法》第43条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11413670" y="3816922"/>
            <a:ext cx="3839642" cy="692953"/>
          </a:xfrm>
          <a:custGeom>
            <a:avLst/>
            <a:gdLst/>
            <a:ahLst/>
            <a:cxnLst/>
            <a:rect l="l" t="t" r="r" b="b"/>
            <a:pathLst>
              <a:path w="3839642" h="692953">
                <a:moveTo>
                  <a:pt x="90881" y="0"/>
                </a:moveTo>
                <a:lnTo>
                  <a:pt x="3748761" y="0"/>
                </a:lnTo>
                <a:cubicBezTo>
                  <a:pt x="3798953" y="0"/>
                  <a:pt x="3839642" y="40689"/>
                  <a:pt x="3839642" y="90881"/>
                </a:cubicBezTo>
                <a:lnTo>
                  <a:pt x="3839642" y="602072"/>
                </a:lnTo>
                <a:cubicBezTo>
                  <a:pt x="3839642" y="652264"/>
                  <a:pt x="3798953" y="692953"/>
                  <a:pt x="3748761" y="692953"/>
                </a:cubicBezTo>
                <a:lnTo>
                  <a:pt x="90881" y="692953"/>
                </a:lnTo>
                <a:cubicBezTo>
                  <a:pt x="40689" y="692953"/>
                  <a:pt x="0" y="652264"/>
                  <a:pt x="0" y="602072"/>
                </a:cubicBezTo>
                <a:lnTo>
                  <a:pt x="0" y="90881"/>
                </a:lnTo>
                <a:cubicBezTo>
                  <a:pt x="0" y="40722"/>
                  <a:pt x="40722" y="0"/>
                  <a:pt x="90881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6" name="Text 54"/>
          <p:cNvSpPr/>
          <p:nvPr/>
        </p:nvSpPr>
        <p:spPr>
          <a:xfrm>
            <a:off x="11595428" y="3998681"/>
            <a:ext cx="3578365" cy="3294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10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未设账簿、伪造凭证可</a:t>
            </a:r>
            <a:r>
              <a:rPr lang="en-US" sz="1610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追究刑责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10868396" y="5353347"/>
            <a:ext cx="4930191" cy="3339807"/>
          </a:xfrm>
          <a:custGeom>
            <a:avLst/>
            <a:gdLst/>
            <a:ahLst/>
            <a:cxnLst/>
            <a:rect l="l" t="t" r="r" b="b"/>
            <a:pathLst>
              <a:path w="4930191" h="3339807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3203476"/>
                </a:lnTo>
                <a:cubicBezTo>
                  <a:pt x="4930191" y="3278770"/>
                  <a:pt x="4869154" y="3339807"/>
                  <a:pt x="4793861" y="3339807"/>
                </a:cubicBezTo>
                <a:lnTo>
                  <a:pt x="136331" y="3339807"/>
                </a:lnTo>
                <a:cubicBezTo>
                  <a:pt x="61037" y="3339807"/>
                  <a:pt x="0" y="3278770"/>
                  <a:pt x="0" y="3203476"/>
                </a:cubicBezTo>
                <a:lnTo>
                  <a:pt x="0" y="45440"/>
                </a:lnTo>
                <a:cubicBezTo>
                  <a:pt x="0" y="20344"/>
                  <a:pt x="20344" y="0"/>
                  <a:pt x="4544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70398" dist="113599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8" name="Shape 56"/>
          <p:cNvSpPr/>
          <p:nvPr/>
        </p:nvSpPr>
        <p:spPr>
          <a:xfrm>
            <a:off x="10868396" y="5353347"/>
            <a:ext cx="4930191" cy="45440"/>
          </a:xfrm>
          <a:custGeom>
            <a:avLst/>
            <a:gdLst/>
            <a:ahLst/>
            <a:cxnLst/>
            <a:rect l="l" t="t" r="r" b="b"/>
            <a:pathLst>
              <a:path w="4930191" h="45440">
                <a:moveTo>
                  <a:pt x="45440" y="0"/>
                </a:moveTo>
                <a:lnTo>
                  <a:pt x="4884752" y="0"/>
                </a:lnTo>
                <a:cubicBezTo>
                  <a:pt x="4909847" y="0"/>
                  <a:pt x="4930191" y="20344"/>
                  <a:pt x="4930191" y="45440"/>
                </a:cubicBezTo>
                <a:lnTo>
                  <a:pt x="4930191" y="45440"/>
                </a:lnTo>
                <a:lnTo>
                  <a:pt x="0" y="45440"/>
                </a:lnTo>
                <a:lnTo>
                  <a:pt x="0" y="45440"/>
                </a:lnTo>
                <a:cubicBezTo>
                  <a:pt x="0" y="20361"/>
                  <a:pt x="20361" y="0"/>
                  <a:pt x="4544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9" name="Shape 57"/>
          <p:cNvSpPr/>
          <p:nvPr/>
        </p:nvSpPr>
        <p:spPr>
          <a:xfrm>
            <a:off x="11186472" y="5660064"/>
            <a:ext cx="340797" cy="340797"/>
          </a:xfrm>
          <a:custGeom>
            <a:avLst/>
            <a:gdLst/>
            <a:ahLst/>
            <a:cxnLst/>
            <a:rect l="l" t="t" r="r" b="b"/>
            <a:pathLst>
              <a:path w="340797" h="340797">
                <a:moveTo>
                  <a:pt x="313706" y="4460"/>
                </a:moveTo>
                <a:cubicBezTo>
                  <a:pt x="317966" y="399"/>
                  <a:pt x="324156" y="-1065"/>
                  <a:pt x="329881" y="799"/>
                </a:cubicBezTo>
                <a:cubicBezTo>
                  <a:pt x="336404" y="2995"/>
                  <a:pt x="340797" y="9119"/>
                  <a:pt x="340797" y="15975"/>
                </a:cubicBezTo>
                <a:lnTo>
                  <a:pt x="340797" y="140379"/>
                </a:lnTo>
                <a:cubicBezTo>
                  <a:pt x="340797" y="227708"/>
                  <a:pt x="268843" y="298197"/>
                  <a:pt x="181847" y="298197"/>
                </a:cubicBezTo>
                <a:cubicBezTo>
                  <a:pt x="130594" y="298197"/>
                  <a:pt x="86397" y="265249"/>
                  <a:pt x="70356" y="219188"/>
                </a:cubicBezTo>
                <a:cubicBezTo>
                  <a:pt x="46793" y="239689"/>
                  <a:pt x="31950" y="269842"/>
                  <a:pt x="31950" y="303522"/>
                </a:cubicBezTo>
                <a:cubicBezTo>
                  <a:pt x="31950" y="312375"/>
                  <a:pt x="24828" y="319497"/>
                  <a:pt x="15975" y="319497"/>
                </a:cubicBezTo>
                <a:cubicBezTo>
                  <a:pt x="7122" y="319497"/>
                  <a:pt x="0" y="312375"/>
                  <a:pt x="0" y="303522"/>
                </a:cubicBezTo>
                <a:cubicBezTo>
                  <a:pt x="0" y="253667"/>
                  <a:pt x="25427" y="209736"/>
                  <a:pt x="63966" y="183910"/>
                </a:cubicBezTo>
                <a:cubicBezTo>
                  <a:pt x="87462" y="168202"/>
                  <a:pt x="115485" y="159748"/>
                  <a:pt x="143774" y="159748"/>
                </a:cubicBezTo>
                <a:lnTo>
                  <a:pt x="197023" y="159748"/>
                </a:lnTo>
                <a:cubicBezTo>
                  <a:pt x="205876" y="159748"/>
                  <a:pt x="212998" y="152626"/>
                  <a:pt x="212998" y="143774"/>
                </a:cubicBezTo>
                <a:cubicBezTo>
                  <a:pt x="212998" y="134921"/>
                  <a:pt x="205876" y="127799"/>
                  <a:pt x="197023" y="127799"/>
                </a:cubicBezTo>
                <a:lnTo>
                  <a:pt x="143774" y="127799"/>
                </a:lnTo>
                <a:cubicBezTo>
                  <a:pt x="117349" y="127799"/>
                  <a:pt x="92321" y="133656"/>
                  <a:pt x="69890" y="144106"/>
                </a:cubicBezTo>
                <a:cubicBezTo>
                  <a:pt x="85399" y="97513"/>
                  <a:pt x="129263" y="63899"/>
                  <a:pt x="181048" y="63899"/>
                </a:cubicBezTo>
                <a:cubicBezTo>
                  <a:pt x="225245" y="63899"/>
                  <a:pt x="258127" y="49189"/>
                  <a:pt x="280026" y="34612"/>
                </a:cubicBezTo>
                <a:cubicBezTo>
                  <a:pt x="292806" y="26092"/>
                  <a:pt x="303655" y="15908"/>
                  <a:pt x="313773" y="446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0" name="Text 58"/>
          <p:cNvSpPr/>
          <p:nvPr/>
        </p:nvSpPr>
        <p:spPr>
          <a:xfrm>
            <a:off x="11703347" y="5648704"/>
            <a:ext cx="2317417" cy="363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4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社会责任与可持续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11141033" y="6239419"/>
            <a:ext cx="4384917" cy="636154"/>
          </a:xfrm>
          <a:custGeom>
            <a:avLst/>
            <a:gdLst/>
            <a:ahLst/>
            <a:cxnLst/>
            <a:rect l="l" t="t" r="r" b="b"/>
            <a:pathLst>
              <a:path w="4384917" h="636154">
                <a:moveTo>
                  <a:pt x="90881" y="0"/>
                </a:moveTo>
                <a:lnTo>
                  <a:pt x="4294036" y="0"/>
                </a:lnTo>
                <a:cubicBezTo>
                  <a:pt x="4344228" y="0"/>
                  <a:pt x="4384917" y="40689"/>
                  <a:pt x="4384917" y="90881"/>
                </a:cubicBezTo>
                <a:lnTo>
                  <a:pt x="4384917" y="545273"/>
                </a:lnTo>
                <a:cubicBezTo>
                  <a:pt x="4384917" y="595465"/>
                  <a:pt x="4344228" y="636154"/>
                  <a:pt x="4294036" y="636154"/>
                </a:cubicBezTo>
                <a:lnTo>
                  <a:pt x="90881" y="636154"/>
                </a:lnTo>
                <a:cubicBezTo>
                  <a:pt x="40689" y="636154"/>
                  <a:pt x="0" y="595465"/>
                  <a:pt x="0" y="545273"/>
                </a:cubicBezTo>
                <a:lnTo>
                  <a:pt x="0" y="90881"/>
                </a:lnTo>
                <a:cubicBezTo>
                  <a:pt x="0" y="40689"/>
                  <a:pt x="40689" y="0"/>
                  <a:pt x="90881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11345511" y="6466616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90879" y="48280"/>
                </a:moveTo>
                <a:cubicBezTo>
                  <a:pt x="95601" y="48280"/>
                  <a:pt x="99399" y="52078"/>
                  <a:pt x="99399" y="56799"/>
                </a:cubicBezTo>
                <a:lnTo>
                  <a:pt x="99399" y="96559"/>
                </a:lnTo>
                <a:cubicBezTo>
                  <a:pt x="99399" y="101281"/>
                  <a:pt x="95601" y="105079"/>
                  <a:pt x="90879" y="105079"/>
                </a:cubicBezTo>
                <a:cubicBezTo>
                  <a:pt x="86158" y="105079"/>
                  <a:pt x="82359" y="101281"/>
                  <a:pt x="82359" y="96559"/>
                </a:cubicBezTo>
                <a:lnTo>
                  <a:pt x="82359" y="56799"/>
                </a:lnTo>
                <a:cubicBezTo>
                  <a:pt x="82359" y="52078"/>
                  <a:pt x="86158" y="48280"/>
                  <a:pt x="90879" y="48280"/>
                </a:cubicBezTo>
                <a:close/>
                <a:moveTo>
                  <a:pt x="81401" y="124959"/>
                </a:moveTo>
                <a:cubicBezTo>
                  <a:pt x="81185" y="121440"/>
                  <a:pt x="82940" y="118093"/>
                  <a:pt x="85956" y="116269"/>
                </a:cubicBezTo>
                <a:cubicBezTo>
                  <a:pt x="88972" y="114444"/>
                  <a:pt x="92751" y="114444"/>
                  <a:pt x="95767" y="116269"/>
                </a:cubicBezTo>
                <a:cubicBezTo>
                  <a:pt x="98783" y="118093"/>
                  <a:pt x="100538" y="121440"/>
                  <a:pt x="100322" y="124959"/>
                </a:cubicBezTo>
                <a:cubicBezTo>
                  <a:pt x="100538" y="128477"/>
                  <a:pt x="98783" y="131824"/>
                  <a:pt x="95767" y="133649"/>
                </a:cubicBezTo>
                <a:cubicBezTo>
                  <a:pt x="92751" y="135473"/>
                  <a:pt x="88972" y="135473"/>
                  <a:pt x="85956" y="133649"/>
                </a:cubicBezTo>
                <a:cubicBezTo>
                  <a:pt x="82940" y="131824"/>
                  <a:pt x="81185" y="128477"/>
                  <a:pt x="81401" y="12495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3" name="Text 61"/>
          <p:cNvSpPr/>
          <p:nvPr/>
        </p:nvSpPr>
        <p:spPr>
          <a:xfrm>
            <a:off x="11640868" y="6421177"/>
            <a:ext cx="2271978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环境问题：</a:t>
            </a:r>
            <a:r>
              <a:rPr lang="en-US" sz="1431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污染、资源消耗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1141033" y="7011891"/>
            <a:ext cx="4384917" cy="636154"/>
          </a:xfrm>
          <a:custGeom>
            <a:avLst/>
            <a:gdLst/>
            <a:ahLst/>
            <a:cxnLst/>
            <a:rect l="l" t="t" r="r" b="b"/>
            <a:pathLst>
              <a:path w="4384917" h="636154">
                <a:moveTo>
                  <a:pt x="90881" y="0"/>
                </a:moveTo>
                <a:lnTo>
                  <a:pt x="4294036" y="0"/>
                </a:lnTo>
                <a:cubicBezTo>
                  <a:pt x="4344228" y="0"/>
                  <a:pt x="4384917" y="40689"/>
                  <a:pt x="4384917" y="90881"/>
                </a:cubicBezTo>
                <a:lnTo>
                  <a:pt x="4384917" y="545273"/>
                </a:lnTo>
                <a:cubicBezTo>
                  <a:pt x="4384917" y="595465"/>
                  <a:pt x="4344228" y="636154"/>
                  <a:pt x="4294036" y="636154"/>
                </a:cubicBezTo>
                <a:lnTo>
                  <a:pt x="90881" y="636154"/>
                </a:lnTo>
                <a:cubicBezTo>
                  <a:pt x="40689" y="636154"/>
                  <a:pt x="0" y="595465"/>
                  <a:pt x="0" y="545273"/>
                </a:cubicBezTo>
                <a:lnTo>
                  <a:pt x="0" y="90881"/>
                </a:lnTo>
                <a:cubicBezTo>
                  <a:pt x="0" y="40689"/>
                  <a:pt x="40689" y="0"/>
                  <a:pt x="90881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65" name="Shape 63"/>
          <p:cNvSpPr/>
          <p:nvPr/>
        </p:nvSpPr>
        <p:spPr>
          <a:xfrm>
            <a:off x="11345511" y="7239089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90879" y="181758"/>
                </a:moveTo>
                <a:cubicBezTo>
                  <a:pt x="141037" y="181758"/>
                  <a:pt x="181758" y="141037"/>
                  <a:pt x="181758" y="90879"/>
                </a:cubicBezTo>
                <a:cubicBezTo>
                  <a:pt x="181758" y="40722"/>
                  <a:pt x="141037" y="0"/>
                  <a:pt x="90879" y="0"/>
                </a:cubicBezTo>
                <a:cubicBezTo>
                  <a:pt x="40722" y="0"/>
                  <a:pt x="0" y="40722"/>
                  <a:pt x="0" y="90879"/>
                </a:cubicBezTo>
                <a:cubicBezTo>
                  <a:pt x="0" y="141037"/>
                  <a:pt x="40722" y="181758"/>
                  <a:pt x="90879" y="181758"/>
                </a:cubicBezTo>
                <a:close/>
                <a:moveTo>
                  <a:pt x="90879" y="48280"/>
                </a:moveTo>
                <a:cubicBezTo>
                  <a:pt x="95601" y="48280"/>
                  <a:pt x="99399" y="52078"/>
                  <a:pt x="99399" y="56799"/>
                </a:cubicBezTo>
                <a:lnTo>
                  <a:pt x="99399" y="96559"/>
                </a:lnTo>
                <a:cubicBezTo>
                  <a:pt x="99399" y="101281"/>
                  <a:pt x="95601" y="105079"/>
                  <a:pt x="90879" y="105079"/>
                </a:cubicBezTo>
                <a:cubicBezTo>
                  <a:pt x="86158" y="105079"/>
                  <a:pt x="82359" y="101281"/>
                  <a:pt x="82359" y="96559"/>
                </a:cubicBezTo>
                <a:lnTo>
                  <a:pt x="82359" y="56799"/>
                </a:lnTo>
                <a:cubicBezTo>
                  <a:pt x="82359" y="52078"/>
                  <a:pt x="86158" y="48280"/>
                  <a:pt x="90879" y="48280"/>
                </a:cubicBezTo>
                <a:close/>
                <a:moveTo>
                  <a:pt x="81401" y="124959"/>
                </a:moveTo>
                <a:cubicBezTo>
                  <a:pt x="81185" y="121440"/>
                  <a:pt x="82940" y="118093"/>
                  <a:pt x="85956" y="116269"/>
                </a:cubicBezTo>
                <a:cubicBezTo>
                  <a:pt x="88972" y="114444"/>
                  <a:pt x="92751" y="114444"/>
                  <a:pt x="95767" y="116269"/>
                </a:cubicBezTo>
                <a:cubicBezTo>
                  <a:pt x="98783" y="118093"/>
                  <a:pt x="100538" y="121440"/>
                  <a:pt x="100322" y="124959"/>
                </a:cubicBezTo>
                <a:cubicBezTo>
                  <a:pt x="100538" y="128477"/>
                  <a:pt x="98783" y="131824"/>
                  <a:pt x="95767" y="133649"/>
                </a:cubicBezTo>
                <a:cubicBezTo>
                  <a:pt x="92751" y="135473"/>
                  <a:pt x="88972" y="135473"/>
                  <a:pt x="85956" y="133649"/>
                </a:cubicBezTo>
                <a:cubicBezTo>
                  <a:pt x="82940" y="131824"/>
                  <a:pt x="81185" y="128477"/>
                  <a:pt x="81401" y="124959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66" name="Text 64"/>
          <p:cNvSpPr/>
          <p:nvPr/>
        </p:nvSpPr>
        <p:spPr>
          <a:xfrm>
            <a:off x="11640868" y="7193649"/>
            <a:ext cx="2817252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社会问题：</a:t>
            </a:r>
            <a:r>
              <a:rPr lang="en-US" sz="1431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沉迷网游、消费者权益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11141033" y="7784363"/>
            <a:ext cx="4384917" cy="636154"/>
          </a:xfrm>
          <a:custGeom>
            <a:avLst/>
            <a:gdLst/>
            <a:ahLst/>
            <a:cxnLst/>
            <a:rect l="l" t="t" r="r" b="b"/>
            <a:pathLst>
              <a:path w="4384917" h="636154">
                <a:moveTo>
                  <a:pt x="90881" y="0"/>
                </a:moveTo>
                <a:lnTo>
                  <a:pt x="4294036" y="0"/>
                </a:lnTo>
                <a:cubicBezTo>
                  <a:pt x="4344228" y="0"/>
                  <a:pt x="4384917" y="40689"/>
                  <a:pt x="4384917" y="90881"/>
                </a:cubicBezTo>
                <a:lnTo>
                  <a:pt x="4384917" y="545273"/>
                </a:lnTo>
                <a:cubicBezTo>
                  <a:pt x="4384917" y="595465"/>
                  <a:pt x="4344228" y="636154"/>
                  <a:pt x="4294036" y="636154"/>
                </a:cubicBezTo>
                <a:lnTo>
                  <a:pt x="90881" y="636154"/>
                </a:lnTo>
                <a:cubicBezTo>
                  <a:pt x="40689" y="636154"/>
                  <a:pt x="0" y="595465"/>
                  <a:pt x="0" y="545273"/>
                </a:cubicBezTo>
                <a:lnTo>
                  <a:pt x="0" y="90881"/>
                </a:lnTo>
                <a:cubicBezTo>
                  <a:pt x="0" y="40689"/>
                  <a:pt x="40689" y="0"/>
                  <a:pt x="90881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8" name="Shape 66"/>
          <p:cNvSpPr/>
          <p:nvPr/>
        </p:nvSpPr>
        <p:spPr>
          <a:xfrm>
            <a:off x="11345511" y="8011561"/>
            <a:ext cx="181758" cy="181758"/>
          </a:xfrm>
          <a:custGeom>
            <a:avLst/>
            <a:gdLst/>
            <a:ahLst/>
            <a:cxnLst/>
            <a:rect l="l" t="t" r="r" b="b"/>
            <a:pathLst>
              <a:path w="181758" h="181758">
                <a:moveTo>
                  <a:pt x="124923" y="99399"/>
                </a:moveTo>
                <a:lnTo>
                  <a:pt x="57154" y="99399"/>
                </a:lnTo>
                <a:cubicBezTo>
                  <a:pt x="58184" y="122296"/>
                  <a:pt x="63260" y="143383"/>
                  <a:pt x="70467" y="158825"/>
                </a:cubicBezTo>
                <a:cubicBezTo>
                  <a:pt x="74514" y="167523"/>
                  <a:pt x="78880" y="173664"/>
                  <a:pt x="82927" y="177427"/>
                </a:cubicBezTo>
                <a:cubicBezTo>
                  <a:pt x="86903" y="181155"/>
                  <a:pt x="89637" y="181758"/>
                  <a:pt x="91057" y="181758"/>
                </a:cubicBezTo>
                <a:cubicBezTo>
                  <a:pt x="92477" y="181758"/>
                  <a:pt x="95210" y="181155"/>
                  <a:pt x="99186" y="177427"/>
                </a:cubicBezTo>
                <a:cubicBezTo>
                  <a:pt x="103233" y="173664"/>
                  <a:pt x="107599" y="167487"/>
                  <a:pt x="111646" y="158825"/>
                </a:cubicBezTo>
                <a:cubicBezTo>
                  <a:pt x="118853" y="143383"/>
                  <a:pt x="123929" y="122296"/>
                  <a:pt x="124959" y="99399"/>
                </a:cubicBezTo>
                <a:close/>
                <a:moveTo>
                  <a:pt x="57119" y="82359"/>
                </a:moveTo>
                <a:lnTo>
                  <a:pt x="124888" y="82359"/>
                </a:lnTo>
                <a:cubicBezTo>
                  <a:pt x="123894" y="59462"/>
                  <a:pt x="118817" y="38375"/>
                  <a:pt x="111611" y="22933"/>
                </a:cubicBezTo>
                <a:cubicBezTo>
                  <a:pt x="107564" y="14271"/>
                  <a:pt x="103197" y="8094"/>
                  <a:pt x="99151" y="4331"/>
                </a:cubicBezTo>
                <a:cubicBezTo>
                  <a:pt x="95175" y="603"/>
                  <a:pt x="92441" y="0"/>
                  <a:pt x="91021" y="0"/>
                </a:cubicBezTo>
                <a:cubicBezTo>
                  <a:pt x="89601" y="0"/>
                  <a:pt x="86868" y="603"/>
                  <a:pt x="82892" y="4331"/>
                </a:cubicBezTo>
                <a:cubicBezTo>
                  <a:pt x="78845" y="8094"/>
                  <a:pt x="74478" y="14271"/>
                  <a:pt x="70431" y="22933"/>
                </a:cubicBezTo>
                <a:cubicBezTo>
                  <a:pt x="63225" y="38375"/>
                  <a:pt x="58148" y="59462"/>
                  <a:pt x="57119" y="82359"/>
                </a:cubicBezTo>
                <a:close/>
                <a:moveTo>
                  <a:pt x="40079" y="82359"/>
                </a:moveTo>
                <a:cubicBezTo>
                  <a:pt x="41322" y="51971"/>
                  <a:pt x="49167" y="23749"/>
                  <a:pt x="60633" y="5218"/>
                </a:cubicBezTo>
                <a:cubicBezTo>
                  <a:pt x="27938" y="16791"/>
                  <a:pt x="3869" y="46576"/>
                  <a:pt x="532" y="82359"/>
                </a:cubicBezTo>
                <a:lnTo>
                  <a:pt x="40079" y="82359"/>
                </a:lnTo>
                <a:close/>
                <a:moveTo>
                  <a:pt x="532" y="99399"/>
                </a:moveTo>
                <a:cubicBezTo>
                  <a:pt x="3869" y="135183"/>
                  <a:pt x="27938" y="164967"/>
                  <a:pt x="60633" y="176540"/>
                </a:cubicBezTo>
                <a:cubicBezTo>
                  <a:pt x="49167" y="158009"/>
                  <a:pt x="41322" y="129787"/>
                  <a:pt x="40079" y="99399"/>
                </a:cubicBezTo>
                <a:lnTo>
                  <a:pt x="532" y="99399"/>
                </a:lnTo>
                <a:close/>
                <a:moveTo>
                  <a:pt x="141963" y="99399"/>
                </a:moveTo>
                <a:cubicBezTo>
                  <a:pt x="140721" y="129787"/>
                  <a:pt x="132875" y="158009"/>
                  <a:pt x="121409" y="176540"/>
                </a:cubicBezTo>
                <a:cubicBezTo>
                  <a:pt x="154104" y="164931"/>
                  <a:pt x="178173" y="135183"/>
                  <a:pt x="181510" y="99399"/>
                </a:cubicBezTo>
                <a:lnTo>
                  <a:pt x="141963" y="99399"/>
                </a:lnTo>
                <a:close/>
                <a:moveTo>
                  <a:pt x="181510" y="82359"/>
                </a:moveTo>
                <a:cubicBezTo>
                  <a:pt x="178173" y="46576"/>
                  <a:pt x="154104" y="16791"/>
                  <a:pt x="121409" y="5218"/>
                </a:cubicBezTo>
                <a:cubicBezTo>
                  <a:pt x="132875" y="23749"/>
                  <a:pt x="140721" y="51971"/>
                  <a:pt x="141963" y="82359"/>
                </a:cubicBezTo>
                <a:lnTo>
                  <a:pt x="181510" y="82359"/>
                </a:ln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69" name="Text 67"/>
          <p:cNvSpPr/>
          <p:nvPr/>
        </p:nvSpPr>
        <p:spPr>
          <a:xfrm>
            <a:off x="11640868" y="7966122"/>
            <a:ext cx="2953571" cy="27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31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ISSB 2023：</a:t>
            </a:r>
            <a:r>
              <a:rPr lang="en-US" sz="1431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可持续披露准则已发布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1"/>
            <a:ext cx="16256000" cy="9143999"/>
          </a:xfrm>
          <a:custGeom>
            <a:avLst/>
            <a:gdLst/>
            <a:ahLst/>
            <a:cxnLst/>
            <a:rect l="l" t="t" r="r" b="b"/>
            <a:pathLst>
              <a:path w="16256000" h="12964583">
                <a:moveTo>
                  <a:pt x="0" y="0"/>
                </a:moveTo>
                <a:lnTo>
                  <a:pt x="16256000" y="0"/>
                </a:lnTo>
                <a:lnTo>
                  <a:pt x="16256000" y="12964583"/>
                </a:lnTo>
                <a:lnTo>
                  <a:pt x="0" y="1296458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E7C73"/>
              </a:gs>
              <a:gs pos="85000">
                <a:srgbClr val="5E7C73"/>
              </a:gs>
              <a:gs pos="90000">
                <a:srgbClr val="2A4B43"/>
              </a:gs>
              <a:gs pos="95000">
                <a:srgbClr val="2A4B43"/>
              </a:gs>
              <a:gs pos="100000">
                <a:srgbClr val="2A4B43"/>
              </a:gs>
            </a:gsLst>
            <a:lin ang="2700000" scaled="1"/>
          </a:gradFill>
          <a:ln/>
        </p:spPr>
      </p:sp>
      <p:sp>
        <p:nvSpPr>
          <p:cNvPr id="5" name="Text 2"/>
          <p:cNvSpPr/>
          <p:nvPr/>
        </p:nvSpPr>
        <p:spPr>
          <a:xfrm>
            <a:off x="4852334" y="943852"/>
            <a:ext cx="3850514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kern="0" spc="200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SUMMARY &amp; FRAMEWORK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23333" y="673034"/>
            <a:ext cx="4429001" cy="158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本章知识速记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与思维框架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23333" y="2599201"/>
            <a:ext cx="1354667" cy="0"/>
          </a:xfrm>
          <a:custGeom>
            <a:avLst/>
            <a:gdLst/>
            <a:ahLst/>
            <a:cxnLst/>
            <a:rect l="l" t="t" r="r" b="b"/>
            <a:pathLst>
              <a:path w="1354667">
                <a:moveTo>
                  <a:pt x="0" y="0"/>
                </a:moveTo>
                <a:lnTo>
                  <a:pt x="1354667" y="0"/>
                </a:lnTo>
                <a:lnTo>
                  <a:pt x="1354667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8" name="Shape 5"/>
          <p:cNvSpPr/>
          <p:nvPr/>
        </p:nvSpPr>
        <p:spPr>
          <a:xfrm>
            <a:off x="444500" y="2937867"/>
            <a:ext cx="4889500" cy="4995333"/>
          </a:xfrm>
          <a:custGeom>
            <a:avLst/>
            <a:gdLst/>
            <a:ahLst/>
            <a:cxnLst/>
            <a:rect l="l" t="t" r="r" b="b"/>
            <a:pathLst>
              <a:path w="4889500" h="4995333">
                <a:moveTo>
                  <a:pt x="42333" y="0"/>
                </a:moveTo>
                <a:lnTo>
                  <a:pt x="4720177" y="0"/>
                </a:lnTo>
                <a:cubicBezTo>
                  <a:pt x="4813691" y="0"/>
                  <a:pt x="4889500" y="75809"/>
                  <a:pt x="4889500" y="169323"/>
                </a:cubicBezTo>
                <a:lnTo>
                  <a:pt x="4889500" y="4826010"/>
                </a:lnTo>
                <a:cubicBezTo>
                  <a:pt x="4889500" y="4919525"/>
                  <a:pt x="4813691" y="4995333"/>
                  <a:pt x="4720177" y="4995333"/>
                </a:cubicBez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444500" y="2937867"/>
            <a:ext cx="42333" cy="4995333"/>
          </a:xfrm>
          <a:custGeom>
            <a:avLst/>
            <a:gdLst/>
            <a:ahLst/>
            <a:cxnLst/>
            <a:rect l="l" t="t" r="r" b="b"/>
            <a:pathLst>
              <a:path w="42333" h="4995333">
                <a:moveTo>
                  <a:pt x="42333" y="0"/>
                </a:moveTo>
                <a:lnTo>
                  <a:pt x="42333" y="0"/>
                </a:lnTo>
                <a:lnTo>
                  <a:pt x="42333" y="4995333"/>
                </a:ln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0" name="Shape 7"/>
          <p:cNvSpPr/>
          <p:nvPr/>
        </p:nvSpPr>
        <p:spPr>
          <a:xfrm>
            <a:off x="804333" y="3276534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338667" y="0"/>
                </a:moveTo>
                <a:lnTo>
                  <a:pt x="338667" y="0"/>
                </a:lnTo>
                <a:cubicBezTo>
                  <a:pt x="525707" y="0"/>
                  <a:pt x="677333" y="151626"/>
                  <a:pt x="677333" y="338667"/>
                </a:cubicBezTo>
                <a:lnTo>
                  <a:pt x="677333" y="338667"/>
                </a:lnTo>
                <a:cubicBezTo>
                  <a:pt x="677333" y="525707"/>
                  <a:pt x="525707" y="677333"/>
                  <a:pt x="338667" y="677333"/>
                </a:cubicBezTo>
                <a:lnTo>
                  <a:pt x="338667" y="677333"/>
                </a:lnTo>
                <a:cubicBezTo>
                  <a:pt x="151626" y="677333"/>
                  <a:pt x="0" y="525707"/>
                  <a:pt x="0" y="338667"/>
                </a:cubicBezTo>
                <a:lnTo>
                  <a:pt x="0" y="338667"/>
                </a:lnTo>
                <a:cubicBezTo>
                  <a:pt x="0" y="151626"/>
                  <a:pt x="151626" y="0"/>
                  <a:pt x="33866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1" name="Shape 8"/>
          <p:cNvSpPr/>
          <p:nvPr/>
        </p:nvSpPr>
        <p:spPr>
          <a:xfrm>
            <a:off x="986896" y="345645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208359" y="218281"/>
                </a:moveTo>
                <a:cubicBezTo>
                  <a:pt x="268635" y="218281"/>
                  <a:pt x="317500" y="169416"/>
                  <a:pt x="317500" y="109141"/>
                </a:cubicBezTo>
                <a:cubicBezTo>
                  <a:pt x="317500" y="48865"/>
                  <a:pt x="268635" y="0"/>
                  <a:pt x="208359" y="0"/>
                </a:cubicBezTo>
                <a:cubicBezTo>
                  <a:pt x="148084" y="0"/>
                  <a:pt x="99219" y="48865"/>
                  <a:pt x="99219" y="109141"/>
                </a:cubicBezTo>
                <a:cubicBezTo>
                  <a:pt x="99219" y="120737"/>
                  <a:pt x="101017" y="131961"/>
                  <a:pt x="104366" y="142441"/>
                </a:cubicBezTo>
                <a:lnTo>
                  <a:pt x="4341" y="242466"/>
                </a:lnTo>
                <a:cubicBezTo>
                  <a:pt x="1550" y="245256"/>
                  <a:pt x="0" y="249039"/>
                  <a:pt x="0" y="253008"/>
                </a:cubicBezTo>
                <a:lnTo>
                  <a:pt x="0" y="302617"/>
                </a:lnTo>
                <a:cubicBezTo>
                  <a:pt x="0" y="310865"/>
                  <a:pt x="6635" y="317500"/>
                  <a:pt x="14883" y="317500"/>
                </a:cubicBezTo>
                <a:lnTo>
                  <a:pt x="64492" y="317500"/>
                </a:lnTo>
                <a:cubicBezTo>
                  <a:pt x="72740" y="317500"/>
                  <a:pt x="79375" y="310865"/>
                  <a:pt x="79375" y="302617"/>
                </a:cubicBezTo>
                <a:lnTo>
                  <a:pt x="79375" y="277813"/>
                </a:lnTo>
                <a:lnTo>
                  <a:pt x="104180" y="277813"/>
                </a:lnTo>
                <a:cubicBezTo>
                  <a:pt x="112427" y="277813"/>
                  <a:pt x="119062" y="271177"/>
                  <a:pt x="119062" y="262930"/>
                </a:cubicBezTo>
                <a:lnTo>
                  <a:pt x="119062" y="238125"/>
                </a:lnTo>
                <a:lnTo>
                  <a:pt x="143867" y="238125"/>
                </a:lnTo>
                <a:cubicBezTo>
                  <a:pt x="147836" y="238125"/>
                  <a:pt x="151619" y="236575"/>
                  <a:pt x="154409" y="233784"/>
                </a:cubicBezTo>
                <a:lnTo>
                  <a:pt x="175059" y="213134"/>
                </a:lnTo>
                <a:cubicBezTo>
                  <a:pt x="185539" y="216483"/>
                  <a:pt x="196763" y="218281"/>
                  <a:pt x="208359" y="218281"/>
                </a:cubicBezTo>
                <a:close/>
                <a:moveTo>
                  <a:pt x="233164" y="59531"/>
                </a:moveTo>
                <a:cubicBezTo>
                  <a:pt x="246854" y="59531"/>
                  <a:pt x="257969" y="70646"/>
                  <a:pt x="257969" y="84336"/>
                </a:cubicBezTo>
                <a:cubicBezTo>
                  <a:pt x="257969" y="98026"/>
                  <a:pt x="246854" y="109141"/>
                  <a:pt x="233164" y="109141"/>
                </a:cubicBezTo>
                <a:cubicBezTo>
                  <a:pt x="219474" y="109141"/>
                  <a:pt x="208359" y="98026"/>
                  <a:pt x="208359" y="84336"/>
                </a:cubicBezTo>
                <a:cubicBezTo>
                  <a:pt x="208359" y="70646"/>
                  <a:pt x="219474" y="59531"/>
                  <a:pt x="233164" y="59531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12" name="Text 9"/>
          <p:cNvSpPr/>
          <p:nvPr/>
        </p:nvSpPr>
        <p:spPr>
          <a:xfrm>
            <a:off x="1650999" y="3424701"/>
            <a:ext cx="1181847" cy="402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 err="1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三基</a:t>
            </a:r>
            <a:r>
              <a:rPr lang="zh-CN" alt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本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04333" y="4207867"/>
            <a:ext cx="4191000" cy="1016000"/>
          </a:xfrm>
          <a:custGeom>
            <a:avLst/>
            <a:gdLst/>
            <a:ahLst/>
            <a:cxnLst/>
            <a:rect l="l" t="t" r="r" b="b"/>
            <a:pathLst>
              <a:path w="4191000" h="1016000">
                <a:moveTo>
                  <a:pt x="84663" y="0"/>
                </a:moveTo>
                <a:lnTo>
                  <a:pt x="4106337" y="0"/>
                </a:lnTo>
                <a:cubicBezTo>
                  <a:pt x="4153095" y="0"/>
                  <a:pt x="4191000" y="37905"/>
                  <a:pt x="4191000" y="84663"/>
                </a:cubicBezTo>
                <a:lnTo>
                  <a:pt x="4191000" y="931337"/>
                </a:lnTo>
                <a:cubicBezTo>
                  <a:pt x="4191000" y="978095"/>
                  <a:pt x="4153095" y="1016000"/>
                  <a:pt x="4106337" y="1016000"/>
                </a:cubicBezTo>
                <a:lnTo>
                  <a:pt x="84663" y="1016000"/>
                </a:lnTo>
                <a:cubicBezTo>
                  <a:pt x="37905" y="1016000"/>
                  <a:pt x="0" y="978095"/>
                  <a:pt x="0" y="931337"/>
                </a:cubicBezTo>
                <a:lnTo>
                  <a:pt x="0" y="84663"/>
                </a:lnTo>
                <a:cubicBezTo>
                  <a:pt x="0" y="37936"/>
                  <a:pt x="37936" y="0"/>
                  <a:pt x="84663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73667" y="4377201"/>
            <a:ext cx="3958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基本职能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73667" y="4758201"/>
            <a:ext cx="3947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核算 + 监督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804333" y="5393201"/>
            <a:ext cx="4191000" cy="1016000"/>
          </a:xfrm>
          <a:custGeom>
            <a:avLst/>
            <a:gdLst/>
            <a:ahLst/>
            <a:cxnLst/>
            <a:rect l="l" t="t" r="r" b="b"/>
            <a:pathLst>
              <a:path w="4191000" h="1016000">
                <a:moveTo>
                  <a:pt x="84663" y="0"/>
                </a:moveTo>
                <a:lnTo>
                  <a:pt x="4106337" y="0"/>
                </a:lnTo>
                <a:cubicBezTo>
                  <a:pt x="4153095" y="0"/>
                  <a:pt x="4191000" y="37905"/>
                  <a:pt x="4191000" y="84663"/>
                </a:cubicBezTo>
                <a:lnTo>
                  <a:pt x="4191000" y="931337"/>
                </a:lnTo>
                <a:cubicBezTo>
                  <a:pt x="4191000" y="978095"/>
                  <a:pt x="4153095" y="1016000"/>
                  <a:pt x="4106337" y="1016000"/>
                </a:cubicBezTo>
                <a:lnTo>
                  <a:pt x="84663" y="1016000"/>
                </a:lnTo>
                <a:cubicBezTo>
                  <a:pt x="37905" y="1016000"/>
                  <a:pt x="0" y="978095"/>
                  <a:pt x="0" y="931337"/>
                </a:cubicBezTo>
                <a:lnTo>
                  <a:pt x="0" y="84663"/>
                </a:lnTo>
                <a:cubicBezTo>
                  <a:pt x="0" y="37936"/>
                  <a:pt x="37936" y="0"/>
                  <a:pt x="84663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973667" y="5562534"/>
            <a:ext cx="3958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基本前提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973667" y="5943534"/>
            <a:ext cx="3947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四假设 + 币值稳定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804333" y="6578534"/>
            <a:ext cx="4191000" cy="1016000"/>
          </a:xfrm>
          <a:custGeom>
            <a:avLst/>
            <a:gdLst/>
            <a:ahLst/>
            <a:cxnLst/>
            <a:rect l="l" t="t" r="r" b="b"/>
            <a:pathLst>
              <a:path w="4191000" h="1016000">
                <a:moveTo>
                  <a:pt x="84663" y="0"/>
                </a:moveTo>
                <a:lnTo>
                  <a:pt x="4106337" y="0"/>
                </a:lnTo>
                <a:cubicBezTo>
                  <a:pt x="4153095" y="0"/>
                  <a:pt x="4191000" y="37905"/>
                  <a:pt x="4191000" y="84663"/>
                </a:cubicBezTo>
                <a:lnTo>
                  <a:pt x="4191000" y="931337"/>
                </a:lnTo>
                <a:cubicBezTo>
                  <a:pt x="4191000" y="978095"/>
                  <a:pt x="4153095" y="1016000"/>
                  <a:pt x="4106337" y="1016000"/>
                </a:cubicBezTo>
                <a:lnTo>
                  <a:pt x="84663" y="1016000"/>
                </a:lnTo>
                <a:cubicBezTo>
                  <a:pt x="37905" y="1016000"/>
                  <a:pt x="0" y="978095"/>
                  <a:pt x="0" y="931337"/>
                </a:cubicBezTo>
                <a:lnTo>
                  <a:pt x="0" y="84663"/>
                </a:lnTo>
                <a:cubicBezTo>
                  <a:pt x="0" y="37936"/>
                  <a:pt x="37936" y="0"/>
                  <a:pt x="84663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973667" y="6747867"/>
            <a:ext cx="3958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基本方法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973667" y="7128867"/>
            <a:ext cx="3947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七大核算方法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5693833" y="2937867"/>
            <a:ext cx="4889500" cy="4995333"/>
          </a:xfrm>
          <a:custGeom>
            <a:avLst/>
            <a:gdLst/>
            <a:ahLst/>
            <a:cxnLst/>
            <a:rect l="l" t="t" r="r" b="b"/>
            <a:pathLst>
              <a:path w="4889500" h="4995333">
                <a:moveTo>
                  <a:pt x="42333" y="0"/>
                </a:moveTo>
                <a:lnTo>
                  <a:pt x="4720177" y="0"/>
                </a:lnTo>
                <a:cubicBezTo>
                  <a:pt x="4813691" y="0"/>
                  <a:pt x="4889500" y="75809"/>
                  <a:pt x="4889500" y="169323"/>
                </a:cubicBezTo>
                <a:lnTo>
                  <a:pt x="4889500" y="4826010"/>
                </a:lnTo>
                <a:cubicBezTo>
                  <a:pt x="4889500" y="4919525"/>
                  <a:pt x="4813691" y="4995333"/>
                  <a:pt x="4720177" y="4995333"/>
                </a:cubicBez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5693833" y="2937867"/>
            <a:ext cx="42333" cy="4995333"/>
          </a:xfrm>
          <a:custGeom>
            <a:avLst/>
            <a:gdLst/>
            <a:ahLst/>
            <a:cxnLst/>
            <a:rect l="l" t="t" r="r" b="b"/>
            <a:pathLst>
              <a:path w="42333" h="4995333">
                <a:moveTo>
                  <a:pt x="42333" y="0"/>
                </a:moveTo>
                <a:lnTo>
                  <a:pt x="42333" y="0"/>
                </a:lnTo>
                <a:lnTo>
                  <a:pt x="42333" y="4995333"/>
                </a:ln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4" name="Shape 21"/>
          <p:cNvSpPr/>
          <p:nvPr/>
        </p:nvSpPr>
        <p:spPr>
          <a:xfrm>
            <a:off x="6053667" y="3276534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338667" y="0"/>
                </a:moveTo>
                <a:lnTo>
                  <a:pt x="338667" y="0"/>
                </a:lnTo>
                <a:cubicBezTo>
                  <a:pt x="525707" y="0"/>
                  <a:pt x="677333" y="151626"/>
                  <a:pt x="677333" y="338667"/>
                </a:cubicBezTo>
                <a:lnTo>
                  <a:pt x="677333" y="338667"/>
                </a:lnTo>
                <a:cubicBezTo>
                  <a:pt x="677333" y="525707"/>
                  <a:pt x="525707" y="677333"/>
                  <a:pt x="338667" y="677333"/>
                </a:cubicBezTo>
                <a:lnTo>
                  <a:pt x="338667" y="677333"/>
                </a:lnTo>
                <a:cubicBezTo>
                  <a:pt x="151626" y="677333"/>
                  <a:pt x="0" y="525707"/>
                  <a:pt x="0" y="338667"/>
                </a:cubicBezTo>
                <a:lnTo>
                  <a:pt x="0" y="338667"/>
                </a:lnTo>
                <a:cubicBezTo>
                  <a:pt x="0" y="151626"/>
                  <a:pt x="151626" y="0"/>
                  <a:pt x="338667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5" name="Shape 22"/>
          <p:cNvSpPr/>
          <p:nvPr/>
        </p:nvSpPr>
        <p:spPr>
          <a:xfrm>
            <a:off x="6236229" y="345645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cubicBezTo>
                  <a:pt x="161603" y="0"/>
                  <a:pt x="164455" y="620"/>
                  <a:pt x="167060" y="1798"/>
                </a:cubicBezTo>
                <a:lnTo>
                  <a:pt x="283890" y="51346"/>
                </a:lnTo>
                <a:cubicBezTo>
                  <a:pt x="297532" y="57113"/>
                  <a:pt x="307702" y="70569"/>
                  <a:pt x="307640" y="86816"/>
                </a:cubicBezTo>
                <a:cubicBezTo>
                  <a:pt x="307330" y="148332"/>
                  <a:pt x="282029" y="260883"/>
                  <a:pt x="175183" y="312043"/>
                </a:cubicBezTo>
                <a:cubicBezTo>
                  <a:pt x="164827" y="317004"/>
                  <a:pt x="152797" y="317004"/>
                  <a:pt x="142441" y="312043"/>
                </a:cubicBezTo>
                <a:cubicBezTo>
                  <a:pt x="35533" y="260883"/>
                  <a:pt x="10294" y="148332"/>
                  <a:pt x="9984" y="86816"/>
                </a:cubicBezTo>
                <a:cubicBezTo>
                  <a:pt x="9922" y="70569"/>
                  <a:pt x="20092" y="57113"/>
                  <a:pt x="33734" y="51346"/>
                </a:cubicBezTo>
                <a:lnTo>
                  <a:pt x="150502" y="1798"/>
                </a:lnTo>
                <a:cubicBezTo>
                  <a:pt x="153107" y="620"/>
                  <a:pt x="155897" y="0"/>
                  <a:pt x="158750" y="0"/>
                </a:cubicBezTo>
                <a:close/>
                <a:moveTo>
                  <a:pt x="158750" y="41424"/>
                </a:moveTo>
                <a:lnTo>
                  <a:pt x="158750" y="275890"/>
                </a:lnTo>
                <a:cubicBezTo>
                  <a:pt x="244326" y="234466"/>
                  <a:pt x="267333" y="142689"/>
                  <a:pt x="267891" y="87747"/>
                </a:cubicBezTo>
                <a:lnTo>
                  <a:pt x="158750" y="41486"/>
                </a:lnTo>
                <a:lnTo>
                  <a:pt x="158750" y="41486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26" name="Text 23"/>
          <p:cNvSpPr/>
          <p:nvPr/>
        </p:nvSpPr>
        <p:spPr>
          <a:xfrm>
            <a:off x="6900333" y="3424701"/>
            <a:ext cx="1566334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四假设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6053667" y="4207867"/>
            <a:ext cx="4191000" cy="550333"/>
          </a:xfrm>
          <a:custGeom>
            <a:avLst/>
            <a:gdLst/>
            <a:ahLst/>
            <a:cxnLst/>
            <a:rect l="l" t="t" r="r" b="b"/>
            <a:pathLst>
              <a:path w="4191000" h="550333">
                <a:moveTo>
                  <a:pt x="84669" y="0"/>
                </a:moveTo>
                <a:lnTo>
                  <a:pt x="4106331" y="0"/>
                </a:lnTo>
                <a:cubicBezTo>
                  <a:pt x="4153092" y="0"/>
                  <a:pt x="4191000" y="37908"/>
                  <a:pt x="4191000" y="84669"/>
                </a:cubicBezTo>
                <a:lnTo>
                  <a:pt x="4191000" y="465665"/>
                </a:lnTo>
                <a:cubicBezTo>
                  <a:pt x="4191000" y="512426"/>
                  <a:pt x="4153092" y="550333"/>
                  <a:pt x="4106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28" name="Text 25"/>
          <p:cNvSpPr/>
          <p:nvPr/>
        </p:nvSpPr>
        <p:spPr>
          <a:xfrm>
            <a:off x="6180667" y="4334867"/>
            <a:ext cx="317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6477000" y="4334867"/>
            <a:ext cx="857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会计主体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6053667" y="4885201"/>
            <a:ext cx="4191000" cy="550333"/>
          </a:xfrm>
          <a:custGeom>
            <a:avLst/>
            <a:gdLst/>
            <a:ahLst/>
            <a:cxnLst/>
            <a:rect l="l" t="t" r="r" b="b"/>
            <a:pathLst>
              <a:path w="4191000" h="550333">
                <a:moveTo>
                  <a:pt x="84669" y="0"/>
                </a:moveTo>
                <a:lnTo>
                  <a:pt x="4106331" y="0"/>
                </a:lnTo>
                <a:cubicBezTo>
                  <a:pt x="4153092" y="0"/>
                  <a:pt x="4191000" y="37908"/>
                  <a:pt x="4191000" y="84669"/>
                </a:cubicBezTo>
                <a:lnTo>
                  <a:pt x="4191000" y="465665"/>
                </a:lnTo>
                <a:cubicBezTo>
                  <a:pt x="4191000" y="512426"/>
                  <a:pt x="4153092" y="550333"/>
                  <a:pt x="4106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31" name="Text 28"/>
          <p:cNvSpPr/>
          <p:nvPr/>
        </p:nvSpPr>
        <p:spPr>
          <a:xfrm>
            <a:off x="6180667" y="5012201"/>
            <a:ext cx="317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②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6477000" y="5012201"/>
            <a:ext cx="857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持续经营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6053667" y="5562534"/>
            <a:ext cx="4191000" cy="550333"/>
          </a:xfrm>
          <a:custGeom>
            <a:avLst/>
            <a:gdLst/>
            <a:ahLst/>
            <a:cxnLst/>
            <a:rect l="l" t="t" r="r" b="b"/>
            <a:pathLst>
              <a:path w="4191000" h="550333">
                <a:moveTo>
                  <a:pt x="84669" y="0"/>
                </a:moveTo>
                <a:lnTo>
                  <a:pt x="4106331" y="0"/>
                </a:lnTo>
                <a:cubicBezTo>
                  <a:pt x="4153092" y="0"/>
                  <a:pt x="4191000" y="37908"/>
                  <a:pt x="4191000" y="84669"/>
                </a:cubicBezTo>
                <a:lnTo>
                  <a:pt x="4191000" y="465665"/>
                </a:lnTo>
                <a:cubicBezTo>
                  <a:pt x="4191000" y="512426"/>
                  <a:pt x="4153092" y="550333"/>
                  <a:pt x="4106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34" name="Text 31"/>
          <p:cNvSpPr/>
          <p:nvPr/>
        </p:nvSpPr>
        <p:spPr>
          <a:xfrm>
            <a:off x="6180667" y="5689534"/>
            <a:ext cx="317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</a:t>
            </a:r>
            <a:endParaRPr lang="en-US" sz="1600" dirty="0"/>
          </a:p>
        </p:txBody>
      </p:sp>
      <p:sp>
        <p:nvSpPr>
          <p:cNvPr id="35" name="Text 32"/>
          <p:cNvSpPr/>
          <p:nvPr/>
        </p:nvSpPr>
        <p:spPr>
          <a:xfrm>
            <a:off x="6477000" y="5689534"/>
            <a:ext cx="857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会计分期</a:t>
            </a:r>
            <a:endParaRPr lang="en-US" sz="1600" dirty="0"/>
          </a:p>
        </p:txBody>
      </p:sp>
      <p:sp>
        <p:nvSpPr>
          <p:cNvPr id="36" name="Shape 33"/>
          <p:cNvSpPr/>
          <p:nvPr/>
        </p:nvSpPr>
        <p:spPr>
          <a:xfrm>
            <a:off x="6053667" y="6239867"/>
            <a:ext cx="4191000" cy="550333"/>
          </a:xfrm>
          <a:custGeom>
            <a:avLst/>
            <a:gdLst/>
            <a:ahLst/>
            <a:cxnLst/>
            <a:rect l="l" t="t" r="r" b="b"/>
            <a:pathLst>
              <a:path w="4191000" h="550333">
                <a:moveTo>
                  <a:pt x="84669" y="0"/>
                </a:moveTo>
                <a:lnTo>
                  <a:pt x="4106331" y="0"/>
                </a:lnTo>
                <a:cubicBezTo>
                  <a:pt x="4153092" y="0"/>
                  <a:pt x="4191000" y="37908"/>
                  <a:pt x="4191000" y="84669"/>
                </a:cubicBezTo>
                <a:lnTo>
                  <a:pt x="4191000" y="465665"/>
                </a:lnTo>
                <a:cubicBezTo>
                  <a:pt x="4191000" y="512426"/>
                  <a:pt x="4153092" y="550333"/>
                  <a:pt x="4106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37" name="Text 34"/>
          <p:cNvSpPr/>
          <p:nvPr/>
        </p:nvSpPr>
        <p:spPr>
          <a:xfrm>
            <a:off x="6180667" y="6366867"/>
            <a:ext cx="317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④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6477000" y="6366867"/>
            <a:ext cx="857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货币计量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10943167" y="2937867"/>
            <a:ext cx="4889500" cy="4995333"/>
          </a:xfrm>
          <a:custGeom>
            <a:avLst/>
            <a:gdLst/>
            <a:ahLst/>
            <a:cxnLst/>
            <a:rect l="l" t="t" r="r" b="b"/>
            <a:pathLst>
              <a:path w="4889500" h="4995333">
                <a:moveTo>
                  <a:pt x="42333" y="0"/>
                </a:moveTo>
                <a:lnTo>
                  <a:pt x="4720177" y="0"/>
                </a:lnTo>
                <a:cubicBezTo>
                  <a:pt x="4813691" y="0"/>
                  <a:pt x="4889500" y="75809"/>
                  <a:pt x="4889500" y="169323"/>
                </a:cubicBezTo>
                <a:lnTo>
                  <a:pt x="4889500" y="4826010"/>
                </a:lnTo>
                <a:cubicBezTo>
                  <a:pt x="4889500" y="4919525"/>
                  <a:pt x="4813691" y="4995333"/>
                  <a:pt x="4720177" y="4995333"/>
                </a:cubicBez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43" name="Shape 40"/>
          <p:cNvSpPr/>
          <p:nvPr/>
        </p:nvSpPr>
        <p:spPr>
          <a:xfrm>
            <a:off x="10943167" y="2937867"/>
            <a:ext cx="42333" cy="4995333"/>
          </a:xfrm>
          <a:custGeom>
            <a:avLst/>
            <a:gdLst/>
            <a:ahLst/>
            <a:cxnLst/>
            <a:rect l="l" t="t" r="r" b="b"/>
            <a:pathLst>
              <a:path w="42333" h="4995333">
                <a:moveTo>
                  <a:pt x="42333" y="0"/>
                </a:moveTo>
                <a:lnTo>
                  <a:pt x="42333" y="0"/>
                </a:lnTo>
                <a:lnTo>
                  <a:pt x="42333" y="4995333"/>
                </a:ln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4" name="Shape 41"/>
          <p:cNvSpPr/>
          <p:nvPr/>
        </p:nvSpPr>
        <p:spPr>
          <a:xfrm>
            <a:off x="11303000" y="3276534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338667" y="0"/>
                </a:moveTo>
                <a:lnTo>
                  <a:pt x="338667" y="0"/>
                </a:lnTo>
                <a:cubicBezTo>
                  <a:pt x="525707" y="0"/>
                  <a:pt x="677333" y="151626"/>
                  <a:pt x="677333" y="338667"/>
                </a:cubicBezTo>
                <a:lnTo>
                  <a:pt x="677333" y="338667"/>
                </a:lnTo>
                <a:cubicBezTo>
                  <a:pt x="677333" y="525707"/>
                  <a:pt x="525707" y="677333"/>
                  <a:pt x="338667" y="677333"/>
                </a:cubicBezTo>
                <a:lnTo>
                  <a:pt x="338667" y="677333"/>
                </a:lnTo>
                <a:cubicBezTo>
                  <a:pt x="151626" y="677333"/>
                  <a:pt x="0" y="525707"/>
                  <a:pt x="0" y="338667"/>
                </a:cubicBezTo>
                <a:lnTo>
                  <a:pt x="0" y="338667"/>
                </a:lnTo>
                <a:cubicBezTo>
                  <a:pt x="0" y="151626"/>
                  <a:pt x="151626" y="0"/>
                  <a:pt x="33866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5" name="Shape 42"/>
          <p:cNvSpPr/>
          <p:nvPr/>
        </p:nvSpPr>
        <p:spPr>
          <a:xfrm>
            <a:off x="11505406" y="3456451"/>
            <a:ext cx="277813" cy="317500"/>
          </a:xfrm>
          <a:custGeom>
            <a:avLst/>
            <a:gdLst/>
            <a:ahLst/>
            <a:cxnLst/>
            <a:rect l="l" t="t" r="r" b="b"/>
            <a:pathLst>
              <a:path w="277813" h="317500">
                <a:moveTo>
                  <a:pt x="152487" y="-16061"/>
                </a:moveTo>
                <a:cubicBezTo>
                  <a:pt x="144177" y="-21146"/>
                  <a:pt x="133697" y="-21146"/>
                  <a:pt x="125388" y="-16061"/>
                </a:cubicBezTo>
                <a:cubicBezTo>
                  <a:pt x="110257" y="-6821"/>
                  <a:pt x="100893" y="-4341"/>
                  <a:pt x="83158" y="-4713"/>
                </a:cubicBezTo>
                <a:cubicBezTo>
                  <a:pt x="73422" y="-4961"/>
                  <a:pt x="64368" y="310"/>
                  <a:pt x="59655" y="8868"/>
                </a:cubicBezTo>
                <a:cubicBezTo>
                  <a:pt x="51160" y="24433"/>
                  <a:pt x="44276" y="31316"/>
                  <a:pt x="28711" y="39812"/>
                </a:cubicBezTo>
                <a:cubicBezTo>
                  <a:pt x="20154" y="44462"/>
                  <a:pt x="14945" y="53578"/>
                  <a:pt x="15131" y="63314"/>
                </a:cubicBezTo>
                <a:cubicBezTo>
                  <a:pt x="15565" y="81049"/>
                  <a:pt x="13022" y="90413"/>
                  <a:pt x="3783" y="105544"/>
                </a:cubicBezTo>
                <a:cubicBezTo>
                  <a:pt x="-1302" y="113854"/>
                  <a:pt x="-1302" y="124333"/>
                  <a:pt x="3783" y="132643"/>
                </a:cubicBezTo>
                <a:cubicBezTo>
                  <a:pt x="13022" y="147774"/>
                  <a:pt x="15503" y="157138"/>
                  <a:pt x="15131" y="174873"/>
                </a:cubicBezTo>
                <a:cubicBezTo>
                  <a:pt x="14883" y="184609"/>
                  <a:pt x="20154" y="193663"/>
                  <a:pt x="28711" y="198375"/>
                </a:cubicBezTo>
                <a:cubicBezTo>
                  <a:pt x="42416" y="205879"/>
                  <a:pt x="49361" y="212080"/>
                  <a:pt x="56679" y="224110"/>
                </a:cubicBezTo>
                <a:lnTo>
                  <a:pt x="26479" y="284324"/>
                </a:lnTo>
                <a:cubicBezTo>
                  <a:pt x="22820" y="291703"/>
                  <a:pt x="25797" y="300633"/>
                  <a:pt x="33114" y="304292"/>
                </a:cubicBezTo>
                <a:lnTo>
                  <a:pt x="86444" y="330957"/>
                </a:lnTo>
                <a:cubicBezTo>
                  <a:pt x="93576" y="334491"/>
                  <a:pt x="102257" y="331825"/>
                  <a:pt x="106102" y="324879"/>
                </a:cubicBezTo>
                <a:lnTo>
                  <a:pt x="138844" y="265906"/>
                </a:lnTo>
                <a:lnTo>
                  <a:pt x="171586" y="324879"/>
                </a:lnTo>
                <a:cubicBezTo>
                  <a:pt x="175431" y="331825"/>
                  <a:pt x="184113" y="334553"/>
                  <a:pt x="191244" y="330957"/>
                </a:cubicBezTo>
                <a:lnTo>
                  <a:pt x="244574" y="304292"/>
                </a:lnTo>
                <a:cubicBezTo>
                  <a:pt x="251954" y="300633"/>
                  <a:pt x="254930" y="291703"/>
                  <a:pt x="251209" y="284324"/>
                </a:cubicBezTo>
                <a:lnTo>
                  <a:pt x="221072" y="224048"/>
                </a:lnTo>
                <a:cubicBezTo>
                  <a:pt x="228327" y="212018"/>
                  <a:pt x="235334" y="205817"/>
                  <a:pt x="249039" y="198313"/>
                </a:cubicBezTo>
                <a:cubicBezTo>
                  <a:pt x="257597" y="193663"/>
                  <a:pt x="262806" y="184547"/>
                  <a:pt x="262620" y="174811"/>
                </a:cubicBezTo>
                <a:cubicBezTo>
                  <a:pt x="262186" y="157076"/>
                  <a:pt x="264728" y="147712"/>
                  <a:pt x="273968" y="132581"/>
                </a:cubicBezTo>
                <a:cubicBezTo>
                  <a:pt x="279053" y="124271"/>
                  <a:pt x="279053" y="113792"/>
                  <a:pt x="273968" y="105482"/>
                </a:cubicBezTo>
                <a:cubicBezTo>
                  <a:pt x="264728" y="90351"/>
                  <a:pt x="262248" y="80987"/>
                  <a:pt x="262620" y="63252"/>
                </a:cubicBezTo>
                <a:cubicBezTo>
                  <a:pt x="262868" y="53516"/>
                  <a:pt x="257597" y="44462"/>
                  <a:pt x="249039" y="39750"/>
                </a:cubicBezTo>
                <a:cubicBezTo>
                  <a:pt x="233474" y="31254"/>
                  <a:pt x="226591" y="24371"/>
                  <a:pt x="218095" y="8806"/>
                </a:cubicBezTo>
                <a:cubicBezTo>
                  <a:pt x="213444" y="248"/>
                  <a:pt x="204329" y="-4961"/>
                  <a:pt x="194593" y="-4775"/>
                </a:cubicBezTo>
                <a:cubicBezTo>
                  <a:pt x="176857" y="-4341"/>
                  <a:pt x="167494" y="-6883"/>
                  <a:pt x="152363" y="-16123"/>
                </a:cubicBezTo>
                <a:close/>
                <a:moveTo>
                  <a:pt x="138906" y="59531"/>
                </a:moveTo>
                <a:cubicBezTo>
                  <a:pt x="171762" y="59531"/>
                  <a:pt x="198438" y="86206"/>
                  <a:pt x="198438" y="119062"/>
                </a:cubicBezTo>
                <a:cubicBezTo>
                  <a:pt x="198438" y="151919"/>
                  <a:pt x="171762" y="178594"/>
                  <a:pt x="138906" y="178594"/>
                </a:cubicBezTo>
                <a:cubicBezTo>
                  <a:pt x="106050" y="178594"/>
                  <a:pt x="79375" y="151919"/>
                  <a:pt x="79375" y="119062"/>
                </a:cubicBezTo>
                <a:cubicBezTo>
                  <a:pt x="79375" y="86206"/>
                  <a:pt x="106050" y="59531"/>
                  <a:pt x="138906" y="59531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6" name="Text 43"/>
          <p:cNvSpPr/>
          <p:nvPr/>
        </p:nvSpPr>
        <p:spPr>
          <a:xfrm>
            <a:off x="12149666" y="3424701"/>
            <a:ext cx="1439333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 err="1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八质</a:t>
            </a:r>
            <a:r>
              <a:rPr lang="zh-CN" alt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量</a:t>
            </a:r>
            <a:endParaRPr lang="en-US" sz="1600" dirty="0"/>
          </a:p>
        </p:txBody>
      </p:sp>
      <p:sp>
        <p:nvSpPr>
          <p:cNvPr id="47" name="Shape 44"/>
          <p:cNvSpPr/>
          <p:nvPr/>
        </p:nvSpPr>
        <p:spPr>
          <a:xfrm>
            <a:off x="11303000" y="4207867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48" name="Text 45"/>
          <p:cNvSpPr/>
          <p:nvPr/>
        </p:nvSpPr>
        <p:spPr>
          <a:xfrm>
            <a:off x="11430000" y="4334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 可靠性</a:t>
            </a:r>
            <a:endParaRPr lang="en-US" sz="1600" dirty="0"/>
          </a:p>
        </p:txBody>
      </p:sp>
      <p:sp>
        <p:nvSpPr>
          <p:cNvPr id="49" name="Shape 46"/>
          <p:cNvSpPr/>
          <p:nvPr/>
        </p:nvSpPr>
        <p:spPr>
          <a:xfrm>
            <a:off x="13462000" y="4207867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0" name="Text 47"/>
          <p:cNvSpPr/>
          <p:nvPr/>
        </p:nvSpPr>
        <p:spPr>
          <a:xfrm>
            <a:off x="13589000" y="4334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② 相关性</a:t>
            </a:r>
            <a:endParaRPr lang="en-US" sz="1600" dirty="0"/>
          </a:p>
        </p:txBody>
      </p:sp>
      <p:sp>
        <p:nvSpPr>
          <p:cNvPr id="51" name="Shape 48"/>
          <p:cNvSpPr/>
          <p:nvPr/>
        </p:nvSpPr>
        <p:spPr>
          <a:xfrm>
            <a:off x="11303000" y="4885201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2" name="Text 49"/>
          <p:cNvSpPr/>
          <p:nvPr/>
        </p:nvSpPr>
        <p:spPr>
          <a:xfrm>
            <a:off x="11430000" y="5012201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 可理解性</a:t>
            </a:r>
            <a:endParaRPr lang="en-US" sz="1600" dirty="0"/>
          </a:p>
        </p:txBody>
      </p:sp>
      <p:sp>
        <p:nvSpPr>
          <p:cNvPr id="53" name="Shape 50"/>
          <p:cNvSpPr/>
          <p:nvPr/>
        </p:nvSpPr>
        <p:spPr>
          <a:xfrm>
            <a:off x="13462000" y="4885201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4" name="Text 51"/>
          <p:cNvSpPr/>
          <p:nvPr/>
        </p:nvSpPr>
        <p:spPr>
          <a:xfrm>
            <a:off x="13589000" y="5012201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④ 可比性</a:t>
            </a:r>
            <a:endParaRPr lang="en-US" sz="1600" dirty="0"/>
          </a:p>
        </p:txBody>
      </p:sp>
      <p:sp>
        <p:nvSpPr>
          <p:cNvPr id="55" name="Shape 52"/>
          <p:cNvSpPr/>
          <p:nvPr/>
        </p:nvSpPr>
        <p:spPr>
          <a:xfrm>
            <a:off x="11303000" y="5562534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6" name="Text 53"/>
          <p:cNvSpPr/>
          <p:nvPr/>
        </p:nvSpPr>
        <p:spPr>
          <a:xfrm>
            <a:off x="11430000" y="5689534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⑤ 实质重于形式</a:t>
            </a:r>
            <a:endParaRPr lang="en-US" sz="1600" dirty="0"/>
          </a:p>
        </p:txBody>
      </p:sp>
      <p:sp>
        <p:nvSpPr>
          <p:cNvPr id="57" name="Shape 54"/>
          <p:cNvSpPr/>
          <p:nvPr/>
        </p:nvSpPr>
        <p:spPr>
          <a:xfrm>
            <a:off x="13462000" y="5562534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58" name="Text 55"/>
          <p:cNvSpPr/>
          <p:nvPr/>
        </p:nvSpPr>
        <p:spPr>
          <a:xfrm>
            <a:off x="13589000" y="5689534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⑥ 重要性</a:t>
            </a:r>
            <a:endParaRPr lang="en-US" sz="1600" dirty="0"/>
          </a:p>
        </p:txBody>
      </p:sp>
      <p:sp>
        <p:nvSpPr>
          <p:cNvPr id="59" name="Shape 56"/>
          <p:cNvSpPr/>
          <p:nvPr/>
        </p:nvSpPr>
        <p:spPr>
          <a:xfrm>
            <a:off x="11303000" y="6239867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60" name="Text 57"/>
          <p:cNvSpPr/>
          <p:nvPr/>
        </p:nvSpPr>
        <p:spPr>
          <a:xfrm>
            <a:off x="11430000" y="6366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⑦ 谨慎性</a:t>
            </a:r>
            <a:endParaRPr lang="en-US" sz="1600" dirty="0"/>
          </a:p>
        </p:txBody>
      </p:sp>
      <p:sp>
        <p:nvSpPr>
          <p:cNvPr id="61" name="Shape 58"/>
          <p:cNvSpPr/>
          <p:nvPr/>
        </p:nvSpPr>
        <p:spPr>
          <a:xfrm>
            <a:off x="13462000" y="6239867"/>
            <a:ext cx="2032000" cy="550333"/>
          </a:xfrm>
          <a:custGeom>
            <a:avLst/>
            <a:gdLst/>
            <a:ahLst/>
            <a:cxnLst/>
            <a:rect l="l" t="t" r="r" b="b"/>
            <a:pathLst>
              <a:path w="2032000" h="550333">
                <a:moveTo>
                  <a:pt x="84669" y="0"/>
                </a:moveTo>
                <a:lnTo>
                  <a:pt x="1947331" y="0"/>
                </a:lnTo>
                <a:cubicBezTo>
                  <a:pt x="1994092" y="0"/>
                  <a:pt x="2032000" y="37908"/>
                  <a:pt x="2032000" y="84669"/>
                </a:cubicBezTo>
                <a:lnTo>
                  <a:pt x="2032000" y="465665"/>
                </a:lnTo>
                <a:cubicBezTo>
                  <a:pt x="2032000" y="512426"/>
                  <a:pt x="1994092" y="550333"/>
                  <a:pt x="1947331" y="550333"/>
                </a:cubicBezTo>
                <a:lnTo>
                  <a:pt x="84669" y="550333"/>
                </a:lnTo>
                <a:cubicBezTo>
                  <a:pt x="37908" y="550333"/>
                  <a:pt x="0" y="512426"/>
                  <a:pt x="0" y="465665"/>
                </a:cubicBezTo>
                <a:lnTo>
                  <a:pt x="0" y="84669"/>
                </a:lnTo>
                <a:cubicBezTo>
                  <a:pt x="0" y="37939"/>
                  <a:pt x="37939" y="0"/>
                  <a:pt x="84669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62" name="Text 59"/>
          <p:cNvSpPr/>
          <p:nvPr/>
        </p:nvSpPr>
        <p:spPr>
          <a:xfrm>
            <a:off x="13589000" y="6366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⑧ 及时性</a:t>
            </a:r>
            <a:endParaRPr lang="en-US" sz="1600" dirty="0"/>
          </a:p>
        </p:txBody>
      </p:sp>
      <p:sp>
        <p:nvSpPr>
          <p:cNvPr id="64" name="Shape 61"/>
          <p:cNvSpPr/>
          <p:nvPr/>
        </p:nvSpPr>
        <p:spPr>
          <a:xfrm>
            <a:off x="809625" y="8610534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42875" y="47625"/>
                </a:moveTo>
                <a:cubicBezTo>
                  <a:pt x="142875" y="34454"/>
                  <a:pt x="153516" y="23812"/>
                  <a:pt x="166688" y="23812"/>
                </a:cubicBezTo>
                <a:lnTo>
                  <a:pt x="214313" y="23812"/>
                </a:lnTo>
                <a:cubicBezTo>
                  <a:pt x="227484" y="23812"/>
                  <a:pt x="238125" y="34454"/>
                  <a:pt x="238125" y="47625"/>
                </a:cubicBezTo>
                <a:lnTo>
                  <a:pt x="238125" y="95250"/>
                </a:lnTo>
                <a:cubicBezTo>
                  <a:pt x="238125" y="108421"/>
                  <a:pt x="227484" y="119063"/>
                  <a:pt x="214313" y="119063"/>
                </a:cubicBezTo>
                <a:lnTo>
                  <a:pt x="208359" y="119063"/>
                </a:lnTo>
                <a:lnTo>
                  <a:pt x="208359" y="166688"/>
                </a:lnTo>
                <a:lnTo>
                  <a:pt x="297656" y="166688"/>
                </a:lnTo>
                <a:cubicBezTo>
                  <a:pt x="327273" y="166688"/>
                  <a:pt x="351234" y="190649"/>
                  <a:pt x="351234" y="220266"/>
                </a:cubicBezTo>
                <a:lnTo>
                  <a:pt x="351234" y="261938"/>
                </a:lnTo>
                <a:lnTo>
                  <a:pt x="357188" y="261938"/>
                </a:lnTo>
                <a:cubicBezTo>
                  <a:pt x="370359" y="261938"/>
                  <a:pt x="381000" y="272579"/>
                  <a:pt x="381000" y="285750"/>
                </a:cubicBezTo>
                <a:lnTo>
                  <a:pt x="381000" y="333375"/>
                </a:lnTo>
                <a:cubicBezTo>
                  <a:pt x="381000" y="346546"/>
                  <a:pt x="370359" y="357188"/>
                  <a:pt x="357188" y="357188"/>
                </a:cubicBezTo>
                <a:lnTo>
                  <a:pt x="309563" y="357188"/>
                </a:lnTo>
                <a:cubicBezTo>
                  <a:pt x="296391" y="357188"/>
                  <a:pt x="285750" y="346546"/>
                  <a:pt x="285750" y="333375"/>
                </a:cubicBezTo>
                <a:lnTo>
                  <a:pt x="285750" y="285750"/>
                </a:lnTo>
                <a:cubicBezTo>
                  <a:pt x="285750" y="272579"/>
                  <a:pt x="296391" y="261938"/>
                  <a:pt x="309563" y="261938"/>
                </a:cubicBezTo>
                <a:lnTo>
                  <a:pt x="315516" y="261938"/>
                </a:lnTo>
                <a:lnTo>
                  <a:pt x="315516" y="220266"/>
                </a:lnTo>
                <a:cubicBezTo>
                  <a:pt x="315516" y="210369"/>
                  <a:pt x="307553" y="202406"/>
                  <a:pt x="297656" y="202406"/>
                </a:cubicBezTo>
                <a:lnTo>
                  <a:pt x="208359" y="202406"/>
                </a:lnTo>
                <a:lnTo>
                  <a:pt x="208359" y="261938"/>
                </a:lnTo>
                <a:lnTo>
                  <a:pt x="214313" y="261938"/>
                </a:lnTo>
                <a:cubicBezTo>
                  <a:pt x="227484" y="261938"/>
                  <a:pt x="238125" y="272579"/>
                  <a:pt x="238125" y="285750"/>
                </a:cubicBezTo>
                <a:lnTo>
                  <a:pt x="238125" y="333375"/>
                </a:lnTo>
                <a:cubicBezTo>
                  <a:pt x="238125" y="346546"/>
                  <a:pt x="227484" y="357188"/>
                  <a:pt x="214313" y="357188"/>
                </a:cubicBezTo>
                <a:lnTo>
                  <a:pt x="166688" y="357188"/>
                </a:lnTo>
                <a:cubicBezTo>
                  <a:pt x="153516" y="357188"/>
                  <a:pt x="142875" y="346546"/>
                  <a:pt x="142875" y="333375"/>
                </a:cubicBezTo>
                <a:lnTo>
                  <a:pt x="142875" y="285750"/>
                </a:lnTo>
                <a:cubicBezTo>
                  <a:pt x="142875" y="272579"/>
                  <a:pt x="153516" y="261938"/>
                  <a:pt x="166688" y="261938"/>
                </a:cubicBezTo>
                <a:lnTo>
                  <a:pt x="172641" y="261938"/>
                </a:lnTo>
                <a:lnTo>
                  <a:pt x="172641" y="202406"/>
                </a:lnTo>
                <a:lnTo>
                  <a:pt x="83344" y="202406"/>
                </a:lnTo>
                <a:cubicBezTo>
                  <a:pt x="73447" y="202406"/>
                  <a:pt x="65484" y="210369"/>
                  <a:pt x="65484" y="220266"/>
                </a:cubicBezTo>
                <a:lnTo>
                  <a:pt x="65484" y="261938"/>
                </a:lnTo>
                <a:lnTo>
                  <a:pt x="71438" y="261938"/>
                </a:lnTo>
                <a:cubicBezTo>
                  <a:pt x="84609" y="261938"/>
                  <a:pt x="95250" y="272579"/>
                  <a:pt x="95250" y="285750"/>
                </a:cubicBezTo>
                <a:lnTo>
                  <a:pt x="95250" y="333375"/>
                </a:lnTo>
                <a:cubicBezTo>
                  <a:pt x="95250" y="346546"/>
                  <a:pt x="84609" y="357188"/>
                  <a:pt x="71438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285750"/>
                </a:lnTo>
                <a:cubicBezTo>
                  <a:pt x="0" y="272579"/>
                  <a:pt x="10641" y="261938"/>
                  <a:pt x="23812" y="261938"/>
                </a:cubicBezTo>
                <a:lnTo>
                  <a:pt x="29766" y="261938"/>
                </a:lnTo>
                <a:lnTo>
                  <a:pt x="29766" y="220266"/>
                </a:lnTo>
                <a:cubicBezTo>
                  <a:pt x="29766" y="190649"/>
                  <a:pt x="53727" y="166688"/>
                  <a:pt x="83344" y="166688"/>
                </a:cubicBezTo>
                <a:lnTo>
                  <a:pt x="172641" y="166688"/>
                </a:lnTo>
                <a:lnTo>
                  <a:pt x="172641" y="119063"/>
                </a:lnTo>
                <a:lnTo>
                  <a:pt x="166688" y="119063"/>
                </a:lnTo>
                <a:cubicBezTo>
                  <a:pt x="153516" y="119063"/>
                  <a:pt x="142875" y="108421"/>
                  <a:pt x="142875" y="95250"/>
                </a:cubicBezTo>
                <a:lnTo>
                  <a:pt x="142875" y="47625"/>
                </a:lnTo>
                <a:close/>
              </a:path>
            </a:pathLst>
          </a:custGeom>
          <a:solidFill>
            <a:srgbClr val="5E7C73"/>
          </a:solidFill>
          <a:ln/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-1" y="-46882"/>
            <a:ext cx="16256000" cy="9190882"/>
          </a:xfrm>
          <a:custGeom>
            <a:avLst/>
            <a:gdLst/>
            <a:ahLst/>
            <a:cxnLst/>
            <a:rect l="l" t="t" r="r" b="b"/>
            <a:pathLst>
              <a:path w="16256000" h="12964583">
                <a:moveTo>
                  <a:pt x="0" y="0"/>
                </a:moveTo>
                <a:lnTo>
                  <a:pt x="16256000" y="0"/>
                </a:lnTo>
                <a:lnTo>
                  <a:pt x="16256000" y="12964583"/>
                </a:lnTo>
                <a:lnTo>
                  <a:pt x="0" y="1296458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E7C73"/>
              </a:gs>
              <a:gs pos="85000">
                <a:srgbClr val="5E7C73"/>
              </a:gs>
              <a:gs pos="90000">
                <a:srgbClr val="2A4B43"/>
              </a:gs>
              <a:gs pos="95000">
                <a:srgbClr val="2A4B43"/>
              </a:gs>
              <a:gs pos="100000">
                <a:srgbClr val="2A4B43"/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23333" y="61923"/>
            <a:ext cx="4402667" cy="592667"/>
          </a:xfrm>
          <a:custGeom>
            <a:avLst/>
            <a:gdLst/>
            <a:ahLst/>
            <a:cxnLst/>
            <a:rect l="l" t="t" r="r" b="b"/>
            <a:pathLst>
              <a:path w="4402667" h="592667">
                <a:moveTo>
                  <a:pt x="84668" y="0"/>
                </a:moveTo>
                <a:lnTo>
                  <a:pt x="4317998" y="0"/>
                </a:lnTo>
                <a:cubicBezTo>
                  <a:pt x="4364759" y="0"/>
                  <a:pt x="4402667" y="37907"/>
                  <a:pt x="4402667" y="84668"/>
                </a:cubicBezTo>
                <a:lnTo>
                  <a:pt x="4402667" y="507998"/>
                </a:lnTo>
                <a:cubicBezTo>
                  <a:pt x="4402667" y="554759"/>
                  <a:pt x="4364759" y="592667"/>
                  <a:pt x="4317998" y="592667"/>
                </a:cubicBezTo>
                <a:lnTo>
                  <a:pt x="84668" y="592667"/>
                </a:lnTo>
                <a:cubicBezTo>
                  <a:pt x="37907" y="592667"/>
                  <a:pt x="0" y="554759"/>
                  <a:pt x="0" y="507998"/>
                </a:cubicBezTo>
                <a:lnTo>
                  <a:pt x="0" y="84668"/>
                </a:lnTo>
                <a:cubicBezTo>
                  <a:pt x="0" y="37939"/>
                  <a:pt x="37939" y="0"/>
                  <a:pt x="8466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" name="Text 2"/>
          <p:cNvSpPr/>
          <p:nvPr/>
        </p:nvSpPr>
        <p:spPr>
          <a:xfrm>
            <a:off x="617209" y="212236"/>
            <a:ext cx="3850514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20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SUMMARY &amp; FRAMEWORK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423334" y="673034"/>
            <a:ext cx="5995396" cy="158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本章思维</a:t>
            </a:r>
            <a:r>
              <a: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导图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23333" y="2599201"/>
            <a:ext cx="1354667" cy="0"/>
          </a:xfrm>
          <a:custGeom>
            <a:avLst/>
            <a:gdLst/>
            <a:ahLst/>
            <a:cxnLst/>
            <a:rect l="l" t="t" r="r" b="b"/>
            <a:pathLst>
              <a:path w="1354667">
                <a:moveTo>
                  <a:pt x="0" y="0"/>
                </a:moveTo>
                <a:lnTo>
                  <a:pt x="1354667" y="0"/>
                </a:lnTo>
                <a:lnTo>
                  <a:pt x="1354667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9" name="Shape 6"/>
          <p:cNvSpPr/>
          <p:nvPr/>
        </p:nvSpPr>
        <p:spPr>
          <a:xfrm>
            <a:off x="444500" y="2937867"/>
            <a:ext cx="42333" cy="4995333"/>
          </a:xfrm>
          <a:custGeom>
            <a:avLst/>
            <a:gdLst/>
            <a:ahLst/>
            <a:cxnLst/>
            <a:rect l="l" t="t" r="r" b="b"/>
            <a:pathLst>
              <a:path w="42333" h="4995333">
                <a:moveTo>
                  <a:pt x="42333" y="0"/>
                </a:moveTo>
                <a:lnTo>
                  <a:pt x="42333" y="0"/>
                </a:lnTo>
                <a:lnTo>
                  <a:pt x="42333" y="4995333"/>
                </a:ln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0" name="Text 17"/>
          <p:cNvSpPr/>
          <p:nvPr/>
        </p:nvSpPr>
        <p:spPr>
          <a:xfrm>
            <a:off x="973667" y="6747867"/>
            <a:ext cx="3958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基本方法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hape 40"/>
          <p:cNvSpPr/>
          <p:nvPr/>
        </p:nvSpPr>
        <p:spPr>
          <a:xfrm>
            <a:off x="10943167" y="2937867"/>
            <a:ext cx="42333" cy="4995333"/>
          </a:xfrm>
          <a:custGeom>
            <a:avLst/>
            <a:gdLst/>
            <a:ahLst/>
            <a:cxnLst/>
            <a:rect l="l" t="t" r="r" b="b"/>
            <a:pathLst>
              <a:path w="42333" h="4995333">
                <a:moveTo>
                  <a:pt x="42333" y="0"/>
                </a:moveTo>
                <a:lnTo>
                  <a:pt x="42333" y="0"/>
                </a:lnTo>
                <a:lnTo>
                  <a:pt x="42333" y="4995333"/>
                </a:lnTo>
                <a:lnTo>
                  <a:pt x="42333" y="4995333"/>
                </a:lnTo>
                <a:cubicBezTo>
                  <a:pt x="18953" y="4995333"/>
                  <a:pt x="0" y="4976380"/>
                  <a:pt x="0" y="4953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4" name="Shape 41"/>
          <p:cNvSpPr/>
          <p:nvPr/>
        </p:nvSpPr>
        <p:spPr>
          <a:xfrm>
            <a:off x="11303000" y="3276534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338667" y="0"/>
                </a:moveTo>
                <a:lnTo>
                  <a:pt x="338667" y="0"/>
                </a:lnTo>
                <a:cubicBezTo>
                  <a:pt x="525707" y="0"/>
                  <a:pt x="677333" y="151626"/>
                  <a:pt x="677333" y="338667"/>
                </a:cubicBezTo>
                <a:lnTo>
                  <a:pt x="677333" y="338667"/>
                </a:lnTo>
                <a:cubicBezTo>
                  <a:pt x="677333" y="525707"/>
                  <a:pt x="525707" y="677333"/>
                  <a:pt x="338667" y="677333"/>
                </a:cubicBezTo>
                <a:lnTo>
                  <a:pt x="338667" y="677333"/>
                </a:lnTo>
                <a:cubicBezTo>
                  <a:pt x="151626" y="677333"/>
                  <a:pt x="0" y="525707"/>
                  <a:pt x="0" y="338667"/>
                </a:cubicBezTo>
                <a:lnTo>
                  <a:pt x="0" y="338667"/>
                </a:lnTo>
                <a:cubicBezTo>
                  <a:pt x="0" y="151626"/>
                  <a:pt x="151626" y="0"/>
                  <a:pt x="33866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8" name="Text 45"/>
          <p:cNvSpPr/>
          <p:nvPr/>
        </p:nvSpPr>
        <p:spPr>
          <a:xfrm>
            <a:off x="11430000" y="4334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 可靠性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49"/>
          <p:cNvSpPr/>
          <p:nvPr/>
        </p:nvSpPr>
        <p:spPr>
          <a:xfrm>
            <a:off x="11430000" y="5012201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 可理解性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 53"/>
          <p:cNvSpPr/>
          <p:nvPr/>
        </p:nvSpPr>
        <p:spPr>
          <a:xfrm>
            <a:off x="11430000" y="5689534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⑤ 实质重于形式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55"/>
          <p:cNvSpPr/>
          <p:nvPr/>
        </p:nvSpPr>
        <p:spPr>
          <a:xfrm>
            <a:off x="13589000" y="5689534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⑥ 重要性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57"/>
          <p:cNvSpPr/>
          <p:nvPr/>
        </p:nvSpPr>
        <p:spPr>
          <a:xfrm>
            <a:off x="11430000" y="6366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⑦ 谨慎性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59"/>
          <p:cNvSpPr/>
          <p:nvPr/>
        </p:nvSpPr>
        <p:spPr>
          <a:xfrm>
            <a:off x="13589000" y="6366867"/>
            <a:ext cx="1873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E7C73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⑧ 及时性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Shape 60"/>
          <p:cNvSpPr/>
          <p:nvPr/>
        </p:nvSpPr>
        <p:spPr>
          <a:xfrm>
            <a:off x="423333" y="4596143"/>
            <a:ext cx="15409333" cy="4512800"/>
          </a:xfrm>
          <a:custGeom>
            <a:avLst/>
            <a:gdLst/>
            <a:ahLst/>
            <a:cxnLst/>
            <a:rect l="l" t="t" r="r" b="b"/>
            <a:pathLst>
              <a:path w="15409333" h="5207000">
                <a:moveTo>
                  <a:pt x="169332" y="0"/>
                </a:moveTo>
                <a:lnTo>
                  <a:pt x="15240002" y="0"/>
                </a:lnTo>
                <a:cubicBezTo>
                  <a:pt x="15333521" y="0"/>
                  <a:pt x="15409333" y="75812"/>
                  <a:pt x="15409333" y="169332"/>
                </a:cubicBezTo>
                <a:lnTo>
                  <a:pt x="15409333" y="5037668"/>
                </a:lnTo>
                <a:cubicBezTo>
                  <a:pt x="15409333" y="5131188"/>
                  <a:pt x="15333521" y="5207000"/>
                  <a:pt x="15240002" y="5207000"/>
                </a:cubicBezTo>
                <a:lnTo>
                  <a:pt x="169332" y="5207000"/>
                </a:lnTo>
                <a:cubicBezTo>
                  <a:pt x="75812" y="5207000"/>
                  <a:pt x="0" y="5131188"/>
                  <a:pt x="0" y="5037668"/>
                </a:cubicBezTo>
                <a:lnTo>
                  <a:pt x="0" y="169332"/>
                </a:lnTo>
                <a:cubicBezTo>
                  <a:pt x="0" y="75875"/>
                  <a:pt x="75875" y="0"/>
                  <a:pt x="169332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64" name="Shape 61"/>
          <p:cNvSpPr/>
          <p:nvPr/>
        </p:nvSpPr>
        <p:spPr>
          <a:xfrm>
            <a:off x="809625" y="8610534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42875" y="47625"/>
                </a:moveTo>
                <a:cubicBezTo>
                  <a:pt x="142875" y="34454"/>
                  <a:pt x="153516" y="23812"/>
                  <a:pt x="166688" y="23812"/>
                </a:cubicBezTo>
                <a:lnTo>
                  <a:pt x="214313" y="23812"/>
                </a:lnTo>
                <a:cubicBezTo>
                  <a:pt x="227484" y="23812"/>
                  <a:pt x="238125" y="34454"/>
                  <a:pt x="238125" y="47625"/>
                </a:cubicBezTo>
                <a:lnTo>
                  <a:pt x="238125" y="95250"/>
                </a:lnTo>
                <a:cubicBezTo>
                  <a:pt x="238125" y="108421"/>
                  <a:pt x="227484" y="119063"/>
                  <a:pt x="214313" y="119063"/>
                </a:cubicBezTo>
                <a:lnTo>
                  <a:pt x="208359" y="119063"/>
                </a:lnTo>
                <a:lnTo>
                  <a:pt x="208359" y="166688"/>
                </a:lnTo>
                <a:lnTo>
                  <a:pt x="297656" y="166688"/>
                </a:lnTo>
                <a:cubicBezTo>
                  <a:pt x="327273" y="166688"/>
                  <a:pt x="351234" y="190649"/>
                  <a:pt x="351234" y="220266"/>
                </a:cubicBezTo>
                <a:lnTo>
                  <a:pt x="351234" y="261938"/>
                </a:lnTo>
                <a:lnTo>
                  <a:pt x="357188" y="261938"/>
                </a:lnTo>
                <a:cubicBezTo>
                  <a:pt x="370359" y="261938"/>
                  <a:pt x="381000" y="272579"/>
                  <a:pt x="381000" y="285750"/>
                </a:cubicBezTo>
                <a:lnTo>
                  <a:pt x="381000" y="333375"/>
                </a:lnTo>
                <a:cubicBezTo>
                  <a:pt x="381000" y="346546"/>
                  <a:pt x="370359" y="357188"/>
                  <a:pt x="357188" y="357188"/>
                </a:cubicBezTo>
                <a:lnTo>
                  <a:pt x="309563" y="357188"/>
                </a:lnTo>
                <a:cubicBezTo>
                  <a:pt x="296391" y="357188"/>
                  <a:pt x="285750" y="346546"/>
                  <a:pt x="285750" y="333375"/>
                </a:cubicBezTo>
                <a:lnTo>
                  <a:pt x="285750" y="285750"/>
                </a:lnTo>
                <a:cubicBezTo>
                  <a:pt x="285750" y="272579"/>
                  <a:pt x="296391" y="261938"/>
                  <a:pt x="309563" y="261938"/>
                </a:cubicBezTo>
                <a:lnTo>
                  <a:pt x="315516" y="261938"/>
                </a:lnTo>
                <a:lnTo>
                  <a:pt x="315516" y="220266"/>
                </a:lnTo>
                <a:cubicBezTo>
                  <a:pt x="315516" y="210369"/>
                  <a:pt x="307553" y="202406"/>
                  <a:pt x="297656" y="202406"/>
                </a:cubicBezTo>
                <a:lnTo>
                  <a:pt x="208359" y="202406"/>
                </a:lnTo>
                <a:lnTo>
                  <a:pt x="208359" y="261938"/>
                </a:lnTo>
                <a:lnTo>
                  <a:pt x="214313" y="261938"/>
                </a:lnTo>
                <a:cubicBezTo>
                  <a:pt x="227484" y="261938"/>
                  <a:pt x="238125" y="272579"/>
                  <a:pt x="238125" y="285750"/>
                </a:cubicBezTo>
                <a:lnTo>
                  <a:pt x="238125" y="333375"/>
                </a:lnTo>
                <a:cubicBezTo>
                  <a:pt x="238125" y="346546"/>
                  <a:pt x="227484" y="357188"/>
                  <a:pt x="214313" y="357188"/>
                </a:cubicBezTo>
                <a:lnTo>
                  <a:pt x="166688" y="357188"/>
                </a:lnTo>
                <a:cubicBezTo>
                  <a:pt x="153516" y="357188"/>
                  <a:pt x="142875" y="346546"/>
                  <a:pt x="142875" y="333375"/>
                </a:cubicBezTo>
                <a:lnTo>
                  <a:pt x="142875" y="285750"/>
                </a:lnTo>
                <a:cubicBezTo>
                  <a:pt x="142875" y="272579"/>
                  <a:pt x="153516" y="261938"/>
                  <a:pt x="166688" y="261938"/>
                </a:cubicBezTo>
                <a:lnTo>
                  <a:pt x="172641" y="261938"/>
                </a:lnTo>
                <a:lnTo>
                  <a:pt x="172641" y="202406"/>
                </a:lnTo>
                <a:lnTo>
                  <a:pt x="83344" y="202406"/>
                </a:lnTo>
                <a:cubicBezTo>
                  <a:pt x="73447" y="202406"/>
                  <a:pt x="65484" y="210369"/>
                  <a:pt x="65484" y="220266"/>
                </a:cubicBezTo>
                <a:lnTo>
                  <a:pt x="65484" y="261938"/>
                </a:lnTo>
                <a:lnTo>
                  <a:pt x="71438" y="261938"/>
                </a:lnTo>
                <a:cubicBezTo>
                  <a:pt x="84609" y="261938"/>
                  <a:pt x="95250" y="272579"/>
                  <a:pt x="95250" y="285750"/>
                </a:cubicBezTo>
                <a:lnTo>
                  <a:pt x="95250" y="333375"/>
                </a:lnTo>
                <a:cubicBezTo>
                  <a:pt x="95250" y="346546"/>
                  <a:pt x="84609" y="357188"/>
                  <a:pt x="71438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285750"/>
                </a:lnTo>
                <a:cubicBezTo>
                  <a:pt x="0" y="272579"/>
                  <a:pt x="10641" y="261938"/>
                  <a:pt x="23812" y="261938"/>
                </a:cubicBezTo>
                <a:lnTo>
                  <a:pt x="29766" y="261938"/>
                </a:lnTo>
                <a:lnTo>
                  <a:pt x="29766" y="220266"/>
                </a:lnTo>
                <a:cubicBezTo>
                  <a:pt x="29766" y="190649"/>
                  <a:pt x="53727" y="166688"/>
                  <a:pt x="83344" y="166688"/>
                </a:cubicBezTo>
                <a:lnTo>
                  <a:pt x="172641" y="166688"/>
                </a:lnTo>
                <a:lnTo>
                  <a:pt x="172641" y="119063"/>
                </a:lnTo>
                <a:lnTo>
                  <a:pt x="166688" y="119063"/>
                </a:lnTo>
                <a:cubicBezTo>
                  <a:pt x="153516" y="119063"/>
                  <a:pt x="142875" y="108421"/>
                  <a:pt x="142875" y="95250"/>
                </a:cubicBezTo>
                <a:lnTo>
                  <a:pt x="142875" y="47625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8" name="Text 65"/>
          <p:cNvSpPr/>
          <p:nvPr/>
        </p:nvSpPr>
        <p:spPr>
          <a:xfrm>
            <a:off x="541866" y="5443962"/>
            <a:ext cx="14319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9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价值管理语言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hape 66"/>
          <p:cNvSpPr/>
          <p:nvPr/>
        </p:nvSpPr>
        <p:spPr>
          <a:xfrm>
            <a:off x="714375" y="6322385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72" name="Shape 69"/>
          <p:cNvSpPr/>
          <p:nvPr/>
        </p:nvSpPr>
        <p:spPr>
          <a:xfrm>
            <a:off x="4460875" y="6322385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75" name="Shape 72"/>
          <p:cNvSpPr/>
          <p:nvPr/>
        </p:nvSpPr>
        <p:spPr>
          <a:xfrm>
            <a:off x="8207375" y="6322385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78" name="Shape 75"/>
          <p:cNvSpPr/>
          <p:nvPr/>
        </p:nvSpPr>
        <p:spPr>
          <a:xfrm>
            <a:off x="11953875" y="6322385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81" name="Shape 78"/>
          <p:cNvSpPr/>
          <p:nvPr/>
        </p:nvSpPr>
        <p:spPr>
          <a:xfrm>
            <a:off x="714375" y="7634718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84" name="Shape 81"/>
          <p:cNvSpPr/>
          <p:nvPr/>
        </p:nvSpPr>
        <p:spPr>
          <a:xfrm>
            <a:off x="4418540" y="7671247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85" name="Text 82"/>
          <p:cNvSpPr/>
          <p:nvPr/>
        </p:nvSpPr>
        <p:spPr>
          <a:xfrm>
            <a:off x="4357158" y="7769128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质量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 83"/>
          <p:cNvSpPr/>
          <p:nvPr/>
        </p:nvSpPr>
        <p:spPr>
          <a:xfrm>
            <a:off x="4335991" y="8110128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八要求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Shape 84"/>
          <p:cNvSpPr/>
          <p:nvPr/>
        </p:nvSpPr>
        <p:spPr>
          <a:xfrm>
            <a:off x="8207375" y="7634718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88" name="Text 85"/>
          <p:cNvSpPr/>
          <p:nvPr/>
        </p:nvSpPr>
        <p:spPr>
          <a:xfrm>
            <a:off x="8127999" y="7800746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方法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 86"/>
          <p:cNvSpPr/>
          <p:nvPr/>
        </p:nvSpPr>
        <p:spPr>
          <a:xfrm>
            <a:off x="8120840" y="8182986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七大方法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Shape 87"/>
          <p:cNvSpPr/>
          <p:nvPr/>
        </p:nvSpPr>
        <p:spPr>
          <a:xfrm>
            <a:off x="11953875" y="7634718"/>
            <a:ext cx="3492500" cy="1058333"/>
          </a:xfrm>
          <a:custGeom>
            <a:avLst/>
            <a:gdLst/>
            <a:ahLst/>
            <a:cxnLst/>
            <a:rect l="l" t="t" r="r" b="b"/>
            <a:pathLst>
              <a:path w="3492500" h="1058333">
                <a:moveTo>
                  <a:pt x="84667" y="0"/>
                </a:moveTo>
                <a:lnTo>
                  <a:pt x="3407833" y="0"/>
                </a:lnTo>
                <a:cubicBezTo>
                  <a:pt x="3454593" y="0"/>
                  <a:pt x="3492500" y="37907"/>
                  <a:pt x="3492500" y="84667"/>
                </a:cubicBezTo>
                <a:lnTo>
                  <a:pt x="3492500" y="973667"/>
                </a:lnTo>
                <a:cubicBezTo>
                  <a:pt x="3492500" y="1020427"/>
                  <a:pt x="3454593" y="1058333"/>
                  <a:pt x="340783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91" name="Text 88"/>
          <p:cNvSpPr/>
          <p:nvPr/>
        </p:nvSpPr>
        <p:spPr>
          <a:xfrm>
            <a:off x="11881162" y="7769127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案例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 89"/>
          <p:cNvSpPr/>
          <p:nvPr/>
        </p:nvSpPr>
        <p:spPr>
          <a:xfrm>
            <a:off x="11881162" y="8146452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汤姆农场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 67">
            <a:extLst>
              <a:ext uri="{FF2B5EF4-FFF2-40B4-BE49-F238E27FC236}">
                <a16:creationId xmlns:a16="http://schemas.microsoft.com/office/drawing/2014/main" id="{9F07E2A0-B0E6-43F8-B9F8-1C4CB467EA3A}"/>
              </a:ext>
            </a:extLst>
          </p:cNvPr>
          <p:cNvSpPr/>
          <p:nvPr/>
        </p:nvSpPr>
        <p:spPr>
          <a:xfrm>
            <a:off x="545043" y="6580683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对象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 68">
            <a:extLst>
              <a:ext uri="{FF2B5EF4-FFF2-40B4-BE49-F238E27FC236}">
                <a16:creationId xmlns:a16="http://schemas.microsoft.com/office/drawing/2014/main" id="{CF1ACA48-9919-4D69-BA64-330C1238BA55}"/>
              </a:ext>
            </a:extLst>
          </p:cNvPr>
          <p:cNvSpPr/>
          <p:nvPr/>
        </p:nvSpPr>
        <p:spPr>
          <a:xfrm>
            <a:off x="555626" y="6961683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资金运动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 70">
            <a:extLst>
              <a:ext uri="{FF2B5EF4-FFF2-40B4-BE49-F238E27FC236}">
                <a16:creationId xmlns:a16="http://schemas.microsoft.com/office/drawing/2014/main" id="{980D5E30-DF1F-4CC6-ADD8-BB8547A05693}"/>
              </a:ext>
            </a:extLst>
          </p:cNvPr>
          <p:cNvSpPr/>
          <p:nvPr/>
        </p:nvSpPr>
        <p:spPr>
          <a:xfrm>
            <a:off x="4291543" y="6580683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职能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71">
            <a:extLst>
              <a:ext uri="{FF2B5EF4-FFF2-40B4-BE49-F238E27FC236}">
                <a16:creationId xmlns:a16="http://schemas.microsoft.com/office/drawing/2014/main" id="{EB493FE9-9C8F-4037-9537-E4D089C7F2E3}"/>
              </a:ext>
            </a:extLst>
          </p:cNvPr>
          <p:cNvSpPr/>
          <p:nvPr/>
        </p:nvSpPr>
        <p:spPr>
          <a:xfrm>
            <a:off x="4302126" y="6961683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核算+监督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 73">
            <a:extLst>
              <a:ext uri="{FF2B5EF4-FFF2-40B4-BE49-F238E27FC236}">
                <a16:creationId xmlns:a16="http://schemas.microsoft.com/office/drawing/2014/main" id="{206C541B-C5AF-4F2F-9A2C-3D2CD7B81E98}"/>
              </a:ext>
            </a:extLst>
          </p:cNvPr>
          <p:cNvSpPr/>
          <p:nvPr/>
        </p:nvSpPr>
        <p:spPr>
          <a:xfrm>
            <a:off x="8038043" y="6580683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目标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 74">
            <a:extLst>
              <a:ext uri="{FF2B5EF4-FFF2-40B4-BE49-F238E27FC236}">
                <a16:creationId xmlns:a16="http://schemas.microsoft.com/office/drawing/2014/main" id="{0ED73C85-837A-4780-A27E-E0708A46B225}"/>
              </a:ext>
            </a:extLst>
          </p:cNvPr>
          <p:cNvSpPr/>
          <p:nvPr/>
        </p:nvSpPr>
        <p:spPr>
          <a:xfrm>
            <a:off x="8048626" y="6961683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决策有用</a:t>
            </a:r>
            <a:r>
              <a:rPr lang="zh-CN" altLang="en-US" sz="1333" dirty="0">
                <a:solidFill>
                  <a:srgbClr val="EFEFE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、受托职责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 76">
            <a:extLst>
              <a:ext uri="{FF2B5EF4-FFF2-40B4-BE49-F238E27FC236}">
                <a16:creationId xmlns:a16="http://schemas.microsoft.com/office/drawing/2014/main" id="{36783C95-7391-46DA-ADBC-859EEE4EA8C6}"/>
              </a:ext>
            </a:extLst>
          </p:cNvPr>
          <p:cNvSpPr/>
          <p:nvPr/>
        </p:nvSpPr>
        <p:spPr>
          <a:xfrm>
            <a:off x="11784543" y="6580683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前提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 77">
            <a:extLst>
              <a:ext uri="{FF2B5EF4-FFF2-40B4-BE49-F238E27FC236}">
                <a16:creationId xmlns:a16="http://schemas.microsoft.com/office/drawing/2014/main" id="{3EA2D3C6-80E4-49A0-9C5E-04A8FFB68E26}"/>
              </a:ext>
            </a:extLst>
          </p:cNvPr>
          <p:cNvSpPr/>
          <p:nvPr/>
        </p:nvSpPr>
        <p:spPr>
          <a:xfrm>
            <a:off x="11795126" y="6961683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四假设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 79">
            <a:extLst>
              <a:ext uri="{FF2B5EF4-FFF2-40B4-BE49-F238E27FC236}">
                <a16:creationId xmlns:a16="http://schemas.microsoft.com/office/drawing/2014/main" id="{483B8CE1-0D6A-4B75-9D97-596D9DC697A9}"/>
              </a:ext>
            </a:extLst>
          </p:cNvPr>
          <p:cNvSpPr/>
          <p:nvPr/>
        </p:nvSpPr>
        <p:spPr>
          <a:xfrm>
            <a:off x="585259" y="7755439"/>
            <a:ext cx="3175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基础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 80">
            <a:extLst>
              <a:ext uri="{FF2B5EF4-FFF2-40B4-BE49-F238E27FC236}">
                <a16:creationId xmlns:a16="http://schemas.microsoft.com/office/drawing/2014/main" id="{C3F05460-0CCF-437B-A003-B49D41B7BE0D}"/>
              </a:ext>
            </a:extLst>
          </p:cNvPr>
          <p:cNvSpPr/>
          <p:nvPr/>
        </p:nvSpPr>
        <p:spPr>
          <a:xfrm>
            <a:off x="606426" y="8146452"/>
            <a:ext cx="3153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权责发生制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 64">
            <a:extLst>
              <a:ext uri="{FF2B5EF4-FFF2-40B4-BE49-F238E27FC236}">
                <a16:creationId xmlns:a16="http://schemas.microsoft.com/office/drawing/2014/main" id="{BCBDDD7E-DDC0-4FE5-8E20-EE6CCFD8FD71}"/>
              </a:ext>
            </a:extLst>
          </p:cNvPr>
          <p:cNvSpPr/>
          <p:nvPr/>
        </p:nvSpPr>
        <p:spPr>
          <a:xfrm>
            <a:off x="423333" y="4749326"/>
            <a:ext cx="14382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会计定义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41478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E7C73"/>
              </a:gs>
              <a:gs pos="75000">
                <a:srgbClr val="5E7C73"/>
              </a:gs>
              <a:gs pos="85000">
                <a:srgbClr val="2A4B43"/>
              </a:gs>
              <a:gs pos="95000">
                <a:srgbClr val="2A4B43"/>
              </a:gs>
              <a:gs pos="100000">
                <a:srgbClr val="2A4B43"/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508000" y="406400"/>
            <a:ext cx="5270500" cy="711200"/>
          </a:xfrm>
          <a:custGeom>
            <a:avLst/>
            <a:gdLst/>
            <a:ahLst/>
            <a:cxnLst/>
            <a:rect l="l" t="t" r="r" b="b"/>
            <a:pathLst>
              <a:path w="5270500" h="711200">
                <a:moveTo>
                  <a:pt x="101602" y="0"/>
                </a:moveTo>
                <a:lnTo>
                  <a:pt x="5168898" y="0"/>
                </a:lnTo>
                <a:cubicBezTo>
                  <a:pt x="5225011" y="0"/>
                  <a:pt x="5270500" y="45489"/>
                  <a:pt x="5270500" y="101602"/>
                </a:cubicBezTo>
                <a:lnTo>
                  <a:pt x="5270500" y="609598"/>
                </a:lnTo>
                <a:cubicBezTo>
                  <a:pt x="5270500" y="665711"/>
                  <a:pt x="5225011" y="711200"/>
                  <a:pt x="51688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" name="Text 2"/>
          <p:cNvSpPr/>
          <p:nvPr/>
        </p:nvSpPr>
        <p:spPr>
          <a:xfrm>
            <a:off x="914400" y="609600"/>
            <a:ext cx="46126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kern="0" spc="240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ACCOUNTING PRINCIPLES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469334" y="2235200"/>
            <a:ext cx="5593113" cy="304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第一章</a:t>
            </a:r>
            <a:endParaRPr lang="en-US" sz="7200" dirty="0"/>
          </a:p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会计总论</a:t>
            </a:r>
            <a:endParaRPr lang="en-US" sz="7200" dirty="0"/>
          </a:p>
        </p:txBody>
      </p:sp>
      <p:sp>
        <p:nvSpPr>
          <p:cNvPr id="7" name="Shape 4"/>
          <p:cNvSpPr/>
          <p:nvPr/>
        </p:nvSpPr>
        <p:spPr>
          <a:xfrm>
            <a:off x="508000" y="5283200"/>
            <a:ext cx="1625600" cy="0"/>
          </a:xfrm>
          <a:custGeom>
            <a:avLst/>
            <a:gdLst/>
            <a:ahLst/>
            <a:cxnLst/>
            <a:rect l="l" t="t" r="r" b="b"/>
            <a:pathLst>
              <a:path w="1625600">
                <a:moveTo>
                  <a:pt x="0" y="0"/>
                </a:moveTo>
                <a:lnTo>
                  <a:pt x="1625600" y="0"/>
                </a:lnTo>
                <a:lnTo>
                  <a:pt x="162560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8" name="Text 5"/>
          <p:cNvSpPr/>
          <p:nvPr/>
        </p:nvSpPr>
        <p:spPr>
          <a:xfrm>
            <a:off x="10196191" y="4318000"/>
            <a:ext cx="2571376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会计学原理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33400" y="7010400"/>
            <a:ext cx="4787900" cy="1727200"/>
          </a:xfrm>
          <a:custGeom>
            <a:avLst/>
            <a:gdLst/>
            <a:ahLst/>
            <a:cxnLst/>
            <a:rect l="l" t="t" r="r" b="b"/>
            <a:pathLst>
              <a:path w="4787900" h="1727200">
                <a:moveTo>
                  <a:pt x="50800" y="0"/>
                </a:moveTo>
                <a:lnTo>
                  <a:pt x="4635492" y="0"/>
                </a:lnTo>
                <a:cubicBezTo>
                  <a:pt x="4719665" y="0"/>
                  <a:pt x="4787900" y="68235"/>
                  <a:pt x="4787900" y="152408"/>
                </a:cubicBezTo>
                <a:lnTo>
                  <a:pt x="4787900" y="1574792"/>
                </a:lnTo>
                <a:cubicBezTo>
                  <a:pt x="4787900" y="1658965"/>
                  <a:pt x="4719665" y="1727200"/>
                  <a:pt x="4635492" y="1727200"/>
                </a:cubicBez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33400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2" name="Text 9"/>
          <p:cNvSpPr/>
          <p:nvPr/>
        </p:nvSpPr>
        <p:spPr>
          <a:xfrm>
            <a:off x="863600" y="8077200"/>
            <a:ext cx="427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核心知识点</a:t>
            </a:r>
            <a:endParaRPr lang="en-US" sz="3600" dirty="0"/>
          </a:p>
        </p:txBody>
      </p:sp>
      <p:sp>
        <p:nvSpPr>
          <p:cNvPr id="13" name="Shape 10"/>
          <p:cNvSpPr/>
          <p:nvPr/>
        </p:nvSpPr>
        <p:spPr>
          <a:xfrm>
            <a:off x="5748734" y="7010400"/>
            <a:ext cx="4787900" cy="1727200"/>
          </a:xfrm>
          <a:custGeom>
            <a:avLst/>
            <a:gdLst/>
            <a:ahLst/>
            <a:cxnLst/>
            <a:rect l="l" t="t" r="r" b="b"/>
            <a:pathLst>
              <a:path w="4787900" h="1727200">
                <a:moveTo>
                  <a:pt x="50800" y="0"/>
                </a:moveTo>
                <a:lnTo>
                  <a:pt x="4635492" y="0"/>
                </a:lnTo>
                <a:cubicBezTo>
                  <a:pt x="4719665" y="0"/>
                  <a:pt x="4787900" y="68235"/>
                  <a:pt x="4787900" y="152408"/>
                </a:cubicBezTo>
                <a:lnTo>
                  <a:pt x="4787900" y="1574792"/>
                </a:lnTo>
                <a:cubicBezTo>
                  <a:pt x="4787900" y="1658965"/>
                  <a:pt x="4719665" y="1727200"/>
                  <a:pt x="4635492" y="1727200"/>
                </a:cubicBez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5748734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6" name="Text 13"/>
          <p:cNvSpPr/>
          <p:nvPr/>
        </p:nvSpPr>
        <p:spPr>
          <a:xfrm>
            <a:off x="6078934" y="8077200"/>
            <a:ext cx="427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章节模块</a:t>
            </a:r>
            <a:endParaRPr lang="en-US" sz="3600" dirty="0"/>
          </a:p>
        </p:txBody>
      </p:sp>
      <p:sp>
        <p:nvSpPr>
          <p:cNvPr id="17" name="Shape 14"/>
          <p:cNvSpPr/>
          <p:nvPr/>
        </p:nvSpPr>
        <p:spPr>
          <a:xfrm>
            <a:off x="10964267" y="7010400"/>
            <a:ext cx="4787900" cy="1727200"/>
          </a:xfrm>
          <a:custGeom>
            <a:avLst/>
            <a:gdLst/>
            <a:ahLst/>
            <a:cxnLst/>
            <a:rect l="l" t="t" r="r" b="b"/>
            <a:pathLst>
              <a:path w="4787900" h="1727200">
                <a:moveTo>
                  <a:pt x="50800" y="0"/>
                </a:moveTo>
                <a:lnTo>
                  <a:pt x="4635492" y="0"/>
                </a:lnTo>
                <a:cubicBezTo>
                  <a:pt x="4719665" y="0"/>
                  <a:pt x="4787900" y="68235"/>
                  <a:pt x="4787900" y="152408"/>
                </a:cubicBezTo>
                <a:lnTo>
                  <a:pt x="4787900" y="1574792"/>
                </a:lnTo>
                <a:cubicBezTo>
                  <a:pt x="4787900" y="1658965"/>
                  <a:pt x="4719665" y="1727200"/>
                  <a:pt x="4635492" y="1727200"/>
                </a:cubicBez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FEFEF">
              <a:alpha val="10196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10964267" y="7010400"/>
            <a:ext cx="50800" cy="1727200"/>
          </a:xfrm>
          <a:custGeom>
            <a:avLst/>
            <a:gdLst/>
            <a:ahLst/>
            <a:cxnLst/>
            <a:rect l="l" t="t" r="r" b="b"/>
            <a:pathLst>
              <a:path w="50800" h="1727200">
                <a:moveTo>
                  <a:pt x="5080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50800" y="1727200"/>
                </a:lnTo>
                <a:cubicBezTo>
                  <a:pt x="22763" y="1727200"/>
                  <a:pt x="0" y="1704437"/>
                  <a:pt x="0" y="167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0" name="Text 17"/>
          <p:cNvSpPr/>
          <p:nvPr/>
        </p:nvSpPr>
        <p:spPr>
          <a:xfrm>
            <a:off x="11294467" y="8077200"/>
            <a:ext cx="427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</a:t>
            </a:r>
            <a:r>
              <a:rPr lang="en-US" sz="3600" dirty="0" err="1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覆盖</a:t>
            </a:r>
            <a:endParaRPr lang="en-US" sz="3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8268" y="498268"/>
            <a:ext cx="15633165" cy="7474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885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本章知识框架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498268" y="1444978"/>
            <a:ext cx="1594458" cy="74740"/>
          </a:xfrm>
          <a:custGeom>
            <a:avLst/>
            <a:gdLst/>
            <a:ahLst/>
            <a:cxnLst/>
            <a:rect l="l" t="t" r="r" b="b"/>
            <a:pathLst>
              <a:path w="1594458" h="74740">
                <a:moveTo>
                  <a:pt x="0" y="0"/>
                </a:moveTo>
                <a:lnTo>
                  <a:pt x="1594458" y="0"/>
                </a:lnTo>
                <a:lnTo>
                  <a:pt x="1594458" y="74740"/>
                </a:lnTo>
                <a:lnTo>
                  <a:pt x="0" y="7474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" name="Shape 2"/>
          <p:cNvSpPr/>
          <p:nvPr/>
        </p:nvSpPr>
        <p:spPr>
          <a:xfrm>
            <a:off x="498268" y="1918333"/>
            <a:ext cx="7474023" cy="4384760"/>
          </a:xfrm>
          <a:custGeom>
            <a:avLst/>
            <a:gdLst/>
            <a:ahLst/>
            <a:cxnLst/>
            <a:rect l="l" t="t" r="r" b="b"/>
            <a:pathLst>
              <a:path w="7474023" h="4384760">
                <a:moveTo>
                  <a:pt x="199287" y="0"/>
                </a:moveTo>
                <a:lnTo>
                  <a:pt x="7274736" y="0"/>
                </a:lnTo>
                <a:cubicBezTo>
                  <a:pt x="7384799" y="0"/>
                  <a:pt x="7474023" y="89224"/>
                  <a:pt x="7474023" y="199287"/>
                </a:cubicBezTo>
                <a:lnTo>
                  <a:pt x="7474023" y="4185473"/>
                </a:lnTo>
                <a:cubicBezTo>
                  <a:pt x="7474023" y="4295536"/>
                  <a:pt x="7384799" y="4384760"/>
                  <a:pt x="7274736" y="4384760"/>
                </a:cubicBezTo>
                <a:lnTo>
                  <a:pt x="199287" y="4384760"/>
                </a:lnTo>
                <a:cubicBezTo>
                  <a:pt x="89224" y="4384760"/>
                  <a:pt x="0" y="4295536"/>
                  <a:pt x="0" y="4185473"/>
                </a:cubicBezTo>
                <a:lnTo>
                  <a:pt x="0" y="199287"/>
                </a:lnTo>
                <a:cubicBezTo>
                  <a:pt x="0" y="89298"/>
                  <a:pt x="89298" y="0"/>
                  <a:pt x="199287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" name="Shape 3"/>
          <p:cNvSpPr/>
          <p:nvPr/>
        </p:nvSpPr>
        <p:spPr>
          <a:xfrm>
            <a:off x="6383283" y="323874"/>
            <a:ext cx="3188916" cy="3188916"/>
          </a:xfrm>
          <a:custGeom>
            <a:avLst/>
            <a:gdLst/>
            <a:ahLst/>
            <a:cxnLst/>
            <a:rect l="l" t="t" r="r" b="b"/>
            <a:pathLst>
              <a:path w="3188916" h="3188916">
                <a:moveTo>
                  <a:pt x="1594458" y="0"/>
                </a:moveTo>
                <a:lnTo>
                  <a:pt x="1594458" y="0"/>
                </a:lnTo>
                <a:cubicBezTo>
                  <a:pt x="2475053" y="0"/>
                  <a:pt x="3188916" y="713863"/>
                  <a:pt x="3188916" y="1594458"/>
                </a:cubicBezTo>
                <a:lnTo>
                  <a:pt x="3188916" y="1594458"/>
                </a:lnTo>
                <a:cubicBezTo>
                  <a:pt x="3188916" y="2475053"/>
                  <a:pt x="2475053" y="3188916"/>
                  <a:pt x="1594458" y="3188916"/>
                </a:cubicBezTo>
                <a:lnTo>
                  <a:pt x="1594458" y="3188916"/>
                </a:lnTo>
                <a:cubicBezTo>
                  <a:pt x="713863" y="3188916"/>
                  <a:pt x="0" y="2475053"/>
                  <a:pt x="0" y="1594458"/>
                </a:cubicBezTo>
                <a:lnTo>
                  <a:pt x="0" y="1594458"/>
                </a:lnTo>
                <a:cubicBezTo>
                  <a:pt x="0" y="713863"/>
                  <a:pt x="713863" y="0"/>
                  <a:pt x="1594458" y="0"/>
                </a:cubicBezTo>
                <a:close/>
              </a:path>
            </a:pathLst>
          </a:custGeom>
          <a:solidFill>
            <a:srgbClr val="5E7C73">
              <a:alpha val="20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-697575" y="5107249"/>
            <a:ext cx="2391687" cy="2391687"/>
          </a:xfrm>
          <a:custGeom>
            <a:avLst/>
            <a:gdLst/>
            <a:ahLst/>
            <a:cxnLst/>
            <a:rect l="l" t="t" r="r" b="b"/>
            <a:pathLst>
              <a:path w="2391687" h="2391687">
                <a:moveTo>
                  <a:pt x="1195844" y="0"/>
                </a:moveTo>
                <a:lnTo>
                  <a:pt x="1195844" y="0"/>
                </a:lnTo>
                <a:cubicBezTo>
                  <a:pt x="1855848" y="0"/>
                  <a:pt x="2391687" y="535840"/>
                  <a:pt x="2391687" y="1195844"/>
                </a:cubicBezTo>
                <a:lnTo>
                  <a:pt x="2391687" y="1195844"/>
                </a:lnTo>
                <a:cubicBezTo>
                  <a:pt x="2391687" y="1855848"/>
                  <a:pt x="1855848" y="2391687"/>
                  <a:pt x="1195844" y="2391687"/>
                </a:cubicBezTo>
                <a:lnTo>
                  <a:pt x="1195844" y="2391687"/>
                </a:lnTo>
                <a:cubicBezTo>
                  <a:pt x="535840" y="2391687"/>
                  <a:pt x="0" y="1855848"/>
                  <a:pt x="0" y="1195844"/>
                </a:cubicBezTo>
                <a:lnTo>
                  <a:pt x="0" y="1195844"/>
                </a:lnTo>
                <a:cubicBezTo>
                  <a:pt x="0" y="535840"/>
                  <a:pt x="535840" y="0"/>
                  <a:pt x="1195844" y="0"/>
                </a:cubicBezTo>
                <a:close/>
              </a:path>
            </a:pathLst>
          </a:custGeom>
          <a:solidFill>
            <a:srgbClr val="5E7C73">
              <a:alpha val="20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8301615" y="1918333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8301615" y="1918333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9" name="Text 7"/>
          <p:cNvSpPr/>
          <p:nvPr/>
        </p:nvSpPr>
        <p:spPr>
          <a:xfrm>
            <a:off x="8625490" y="2217293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02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625490" y="2865042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会计对象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625490" y="3363310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资金运动·三类型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2190832" y="1918333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12190832" y="1918333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14" name="Text 12"/>
          <p:cNvSpPr/>
          <p:nvPr/>
        </p:nvSpPr>
        <p:spPr>
          <a:xfrm>
            <a:off x="12514707" y="2217293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03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2514707" y="2865042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会计职能与目标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2514707" y="3363310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核算监督·信息使用者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301615" y="4260193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8301615" y="4260193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9" name="Text 17"/>
          <p:cNvSpPr/>
          <p:nvPr/>
        </p:nvSpPr>
        <p:spPr>
          <a:xfrm>
            <a:off x="8625490" y="4559154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04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625490" y="5206903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核算基本前提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625490" y="5705171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四假设·主体与分期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2190832" y="4260193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12190832" y="4260193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4" name="Text 22"/>
          <p:cNvSpPr/>
          <p:nvPr/>
        </p:nvSpPr>
        <p:spPr>
          <a:xfrm>
            <a:off x="12514707" y="4559154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05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2514707" y="5206903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会计基础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2514707" y="5705171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权责发生制·八质量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23182" y="6602054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523182" y="6602054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9" name="Text 27"/>
          <p:cNvSpPr/>
          <p:nvPr/>
        </p:nvSpPr>
        <p:spPr>
          <a:xfrm>
            <a:off x="847056" y="6901015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06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47056" y="7548763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核算方法体系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847056" y="8047031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七大方法·会计循环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412398" y="6602054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4412398" y="6602054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34" name="Text 32"/>
          <p:cNvSpPr/>
          <p:nvPr/>
        </p:nvSpPr>
        <p:spPr>
          <a:xfrm>
            <a:off x="4736273" y="6901015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07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4736273" y="7548763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案例与实务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4736273" y="8047031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汤姆农场·组织形式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301615" y="6602054"/>
            <a:ext cx="3562618" cy="2042900"/>
          </a:xfrm>
          <a:custGeom>
            <a:avLst/>
            <a:gdLst/>
            <a:ahLst/>
            <a:cxnLst/>
            <a:rect l="l" t="t" r="r" b="b"/>
            <a:pathLst>
              <a:path w="3562618" h="2042900">
                <a:moveTo>
                  <a:pt x="49827" y="0"/>
                </a:moveTo>
                <a:lnTo>
                  <a:pt x="3413139" y="0"/>
                </a:lnTo>
                <a:cubicBezTo>
                  <a:pt x="3495694" y="0"/>
                  <a:pt x="3562618" y="66924"/>
                  <a:pt x="3562618" y="149479"/>
                </a:cubicBezTo>
                <a:lnTo>
                  <a:pt x="3562618" y="1893421"/>
                </a:lnTo>
                <a:cubicBezTo>
                  <a:pt x="3562618" y="1975976"/>
                  <a:pt x="3495694" y="2042900"/>
                  <a:pt x="3413139" y="2042900"/>
                </a:cubicBez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86851" dist="12456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8301615" y="6602054"/>
            <a:ext cx="49827" cy="2042900"/>
          </a:xfrm>
          <a:custGeom>
            <a:avLst/>
            <a:gdLst/>
            <a:ahLst/>
            <a:cxnLst/>
            <a:rect l="l" t="t" r="r" b="b"/>
            <a:pathLst>
              <a:path w="49827" h="2042900">
                <a:moveTo>
                  <a:pt x="49827" y="0"/>
                </a:moveTo>
                <a:lnTo>
                  <a:pt x="49827" y="0"/>
                </a:lnTo>
                <a:lnTo>
                  <a:pt x="49827" y="2042900"/>
                </a:lnTo>
                <a:lnTo>
                  <a:pt x="49827" y="2042900"/>
                </a:lnTo>
                <a:cubicBezTo>
                  <a:pt x="22308" y="2042900"/>
                  <a:pt x="0" y="2020591"/>
                  <a:pt x="0" y="1993073"/>
                </a:cubicBezTo>
                <a:lnTo>
                  <a:pt x="0" y="49827"/>
                </a:lnTo>
                <a:cubicBezTo>
                  <a:pt x="0" y="22308"/>
                  <a:pt x="22308" y="0"/>
                  <a:pt x="4982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9" name="Text 37"/>
          <p:cNvSpPr/>
          <p:nvPr/>
        </p:nvSpPr>
        <p:spPr>
          <a:xfrm>
            <a:off x="8625490" y="6901015"/>
            <a:ext cx="3164003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08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625490" y="7548763"/>
            <a:ext cx="3089263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思维框架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625490" y="8047031"/>
            <a:ext cx="3039436" cy="2989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69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三基五假八质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896883" y="2865042"/>
            <a:ext cx="7274716" cy="11958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416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01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896883" y="4260193"/>
            <a:ext cx="6901015" cy="4982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31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会计本质与定义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896883" y="4957769"/>
            <a:ext cx="6826274" cy="398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54" dirty="0">
                <a:solidFill>
                  <a:srgbClr val="EFEFE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价值管理语言·发展三阶段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333" y="423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39"/>
                  <a:pt x="37939" y="0"/>
                  <a:pt x="8466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66208" y="550333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90500" y="254000"/>
                </a:moveTo>
                <a:lnTo>
                  <a:pt x="47625" y="254000"/>
                </a:lnTo>
                <a:cubicBezTo>
                  <a:pt x="21332" y="254000"/>
                  <a:pt x="0" y="232668"/>
                  <a:pt x="0" y="206375"/>
                </a:cubicBezTo>
                <a:lnTo>
                  <a:pt x="0" y="47625"/>
                </a:lnTo>
                <a:cubicBezTo>
                  <a:pt x="0" y="21332"/>
                  <a:pt x="21332" y="0"/>
                  <a:pt x="47625" y="0"/>
                </a:cubicBezTo>
                <a:lnTo>
                  <a:pt x="198438" y="0"/>
                </a:lnTo>
                <a:cubicBezTo>
                  <a:pt x="211584" y="0"/>
                  <a:pt x="222250" y="10666"/>
                  <a:pt x="222250" y="23812"/>
                </a:cubicBezTo>
                <a:lnTo>
                  <a:pt x="222250" y="166688"/>
                </a:lnTo>
                <a:cubicBezTo>
                  <a:pt x="222250" y="177056"/>
                  <a:pt x="215602" y="185886"/>
                  <a:pt x="206375" y="189161"/>
                </a:cubicBezTo>
                <a:lnTo>
                  <a:pt x="206375" y="222250"/>
                </a:lnTo>
                <a:cubicBezTo>
                  <a:pt x="215156" y="222250"/>
                  <a:pt x="222250" y="229344"/>
                  <a:pt x="222250" y="238125"/>
                </a:cubicBezTo>
                <a:cubicBezTo>
                  <a:pt x="222250" y="246906"/>
                  <a:pt x="215156" y="254000"/>
                  <a:pt x="206375" y="254000"/>
                </a:cubicBezTo>
                <a:lnTo>
                  <a:pt x="190500" y="254000"/>
                </a:lnTo>
                <a:close/>
                <a:moveTo>
                  <a:pt x="47625" y="190500"/>
                </a:moveTo>
                <a:cubicBezTo>
                  <a:pt x="38844" y="190500"/>
                  <a:pt x="31750" y="197594"/>
                  <a:pt x="31750" y="206375"/>
                </a:cubicBezTo>
                <a:cubicBezTo>
                  <a:pt x="31750" y="215156"/>
                  <a:pt x="38844" y="222250"/>
                  <a:pt x="47625" y="222250"/>
                </a:cubicBezTo>
                <a:lnTo>
                  <a:pt x="174625" y="222250"/>
                </a:lnTo>
                <a:lnTo>
                  <a:pt x="174625" y="190500"/>
                </a:lnTo>
                <a:lnTo>
                  <a:pt x="47625" y="190500"/>
                </a:lnTo>
                <a:close/>
                <a:moveTo>
                  <a:pt x="63500" y="75406"/>
                </a:moveTo>
                <a:cubicBezTo>
                  <a:pt x="63500" y="82004"/>
                  <a:pt x="68808" y="87313"/>
                  <a:pt x="75406" y="87313"/>
                </a:cubicBezTo>
                <a:lnTo>
                  <a:pt x="162719" y="87313"/>
                </a:lnTo>
                <a:cubicBezTo>
                  <a:pt x="169317" y="87313"/>
                  <a:pt x="174625" y="82004"/>
                  <a:pt x="174625" y="75406"/>
                </a:cubicBezTo>
                <a:cubicBezTo>
                  <a:pt x="174625" y="68808"/>
                  <a:pt x="169317" y="63500"/>
                  <a:pt x="162719" y="63500"/>
                </a:cubicBezTo>
                <a:lnTo>
                  <a:pt x="75406" y="63500"/>
                </a:lnTo>
                <a:cubicBezTo>
                  <a:pt x="68808" y="63500"/>
                  <a:pt x="63500" y="68808"/>
                  <a:pt x="63500" y="75406"/>
                </a:cubicBezTo>
                <a:close/>
                <a:moveTo>
                  <a:pt x="75406" y="111125"/>
                </a:moveTo>
                <a:cubicBezTo>
                  <a:pt x="68808" y="111125"/>
                  <a:pt x="63500" y="116433"/>
                  <a:pt x="63500" y="123031"/>
                </a:cubicBezTo>
                <a:cubicBezTo>
                  <a:pt x="63500" y="129629"/>
                  <a:pt x="68808" y="134938"/>
                  <a:pt x="75406" y="134938"/>
                </a:cubicBezTo>
                <a:lnTo>
                  <a:pt x="162719" y="134938"/>
                </a:lnTo>
                <a:cubicBezTo>
                  <a:pt x="169317" y="134938"/>
                  <a:pt x="174625" y="129629"/>
                  <a:pt x="174625" y="123031"/>
                </a:cubicBezTo>
                <a:cubicBezTo>
                  <a:pt x="174625" y="116433"/>
                  <a:pt x="169317" y="111125"/>
                  <a:pt x="162719" y="111125"/>
                </a:cubicBezTo>
                <a:lnTo>
                  <a:pt x="75406" y="11112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00667" y="423333"/>
            <a:ext cx="381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会计本质与定义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23333" y="1058333"/>
            <a:ext cx="1354667" cy="42333"/>
          </a:xfrm>
          <a:custGeom>
            <a:avLst/>
            <a:gdLst/>
            <a:ahLst/>
            <a:cxnLst/>
            <a:rect l="l" t="t" r="r" b="b"/>
            <a:pathLst>
              <a:path w="1354667" h="42333">
                <a:moveTo>
                  <a:pt x="0" y="0"/>
                </a:moveTo>
                <a:lnTo>
                  <a:pt x="1354667" y="0"/>
                </a:lnTo>
                <a:lnTo>
                  <a:pt x="1354667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423333" y="1354667"/>
            <a:ext cx="10191750" cy="2169583"/>
          </a:xfrm>
          <a:custGeom>
            <a:avLst/>
            <a:gdLst/>
            <a:ahLst/>
            <a:cxnLst/>
            <a:rect l="l" t="t" r="r" b="b"/>
            <a:pathLst>
              <a:path w="10191750" h="2169583">
                <a:moveTo>
                  <a:pt x="127007" y="0"/>
                </a:moveTo>
                <a:lnTo>
                  <a:pt x="10064743" y="0"/>
                </a:lnTo>
                <a:cubicBezTo>
                  <a:pt x="10134887" y="0"/>
                  <a:pt x="10191750" y="56863"/>
                  <a:pt x="10191750" y="127007"/>
                </a:cubicBezTo>
                <a:lnTo>
                  <a:pt x="10191750" y="2042576"/>
                </a:lnTo>
                <a:cubicBezTo>
                  <a:pt x="10191750" y="2112720"/>
                  <a:pt x="10134887" y="2169583"/>
                  <a:pt x="10064743" y="2169583"/>
                </a:cubicBezTo>
                <a:lnTo>
                  <a:pt x="127007" y="2169583"/>
                </a:lnTo>
                <a:cubicBezTo>
                  <a:pt x="56863" y="2169583"/>
                  <a:pt x="0" y="2112720"/>
                  <a:pt x="0" y="2042576"/>
                </a:cubicBezTo>
                <a:lnTo>
                  <a:pt x="0" y="127007"/>
                </a:lnTo>
                <a:cubicBezTo>
                  <a:pt x="0" y="56863"/>
                  <a:pt x="56863" y="0"/>
                  <a:pt x="127007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7" name="Shape 5"/>
          <p:cNvSpPr/>
          <p:nvPr/>
        </p:nvSpPr>
        <p:spPr>
          <a:xfrm>
            <a:off x="762000" y="1693333"/>
            <a:ext cx="592667" cy="592667"/>
          </a:xfrm>
          <a:custGeom>
            <a:avLst/>
            <a:gdLst/>
            <a:ahLst/>
            <a:cxnLst/>
            <a:rect l="l" t="t" r="r" b="b"/>
            <a:pathLst>
              <a:path w="592667" h="592667">
                <a:moveTo>
                  <a:pt x="296333" y="0"/>
                </a:moveTo>
                <a:lnTo>
                  <a:pt x="296333" y="0"/>
                </a:lnTo>
                <a:cubicBezTo>
                  <a:pt x="459884" y="0"/>
                  <a:pt x="592667" y="132783"/>
                  <a:pt x="592667" y="296333"/>
                </a:cubicBezTo>
                <a:lnTo>
                  <a:pt x="592667" y="296333"/>
                </a:lnTo>
                <a:cubicBezTo>
                  <a:pt x="592667" y="459884"/>
                  <a:pt x="459884" y="592667"/>
                  <a:pt x="296333" y="592667"/>
                </a:cubicBezTo>
                <a:lnTo>
                  <a:pt x="296333" y="592667"/>
                </a:lnTo>
                <a:cubicBezTo>
                  <a:pt x="132783" y="592667"/>
                  <a:pt x="0" y="459884"/>
                  <a:pt x="0" y="296333"/>
                </a:cubicBezTo>
                <a:lnTo>
                  <a:pt x="0" y="296333"/>
                </a:lnTo>
                <a:cubicBezTo>
                  <a:pt x="0" y="132783"/>
                  <a:pt x="132783" y="0"/>
                  <a:pt x="296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8" name="Shape 6"/>
          <p:cNvSpPr/>
          <p:nvPr/>
        </p:nvSpPr>
        <p:spPr>
          <a:xfrm>
            <a:off x="947208" y="1862667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0" y="107156"/>
                </a:moveTo>
                <a:cubicBezTo>
                  <a:pt x="0" y="74265"/>
                  <a:pt x="26640" y="47625"/>
                  <a:pt x="59531" y="47625"/>
                </a:cubicBezTo>
                <a:lnTo>
                  <a:pt x="63500" y="47625"/>
                </a:lnTo>
                <a:cubicBezTo>
                  <a:pt x="72281" y="47625"/>
                  <a:pt x="79375" y="54719"/>
                  <a:pt x="79375" y="63500"/>
                </a:cubicBezTo>
                <a:cubicBezTo>
                  <a:pt x="79375" y="72281"/>
                  <a:pt x="72281" y="79375"/>
                  <a:pt x="63500" y="79375"/>
                </a:cubicBezTo>
                <a:lnTo>
                  <a:pt x="59531" y="79375"/>
                </a:lnTo>
                <a:cubicBezTo>
                  <a:pt x="44202" y="79375"/>
                  <a:pt x="31750" y="91827"/>
                  <a:pt x="31750" y="107156"/>
                </a:cubicBezTo>
                <a:lnTo>
                  <a:pt x="31750" y="111125"/>
                </a:lnTo>
                <a:lnTo>
                  <a:pt x="63500" y="111125"/>
                </a:lnTo>
                <a:cubicBezTo>
                  <a:pt x="81012" y="111125"/>
                  <a:pt x="95250" y="125363"/>
                  <a:pt x="95250" y="142875"/>
                </a:cubicBezTo>
                <a:lnTo>
                  <a:pt x="95250" y="174625"/>
                </a:lnTo>
                <a:cubicBezTo>
                  <a:pt x="95250" y="192137"/>
                  <a:pt x="81012" y="206375"/>
                  <a:pt x="63500" y="206375"/>
                </a:cubicBezTo>
                <a:lnTo>
                  <a:pt x="31750" y="206375"/>
                </a:lnTo>
                <a:cubicBezTo>
                  <a:pt x="14238" y="206375"/>
                  <a:pt x="0" y="192137"/>
                  <a:pt x="0" y="174625"/>
                </a:cubicBezTo>
                <a:lnTo>
                  <a:pt x="0" y="107156"/>
                </a:lnTo>
                <a:close/>
                <a:moveTo>
                  <a:pt x="127000" y="107156"/>
                </a:moveTo>
                <a:cubicBezTo>
                  <a:pt x="127000" y="74265"/>
                  <a:pt x="153640" y="47625"/>
                  <a:pt x="186531" y="47625"/>
                </a:cubicBezTo>
                <a:lnTo>
                  <a:pt x="190500" y="47625"/>
                </a:lnTo>
                <a:cubicBezTo>
                  <a:pt x="199281" y="47625"/>
                  <a:pt x="206375" y="54719"/>
                  <a:pt x="206375" y="63500"/>
                </a:cubicBezTo>
                <a:cubicBezTo>
                  <a:pt x="206375" y="72281"/>
                  <a:pt x="199281" y="79375"/>
                  <a:pt x="190500" y="79375"/>
                </a:cubicBezTo>
                <a:lnTo>
                  <a:pt x="186531" y="79375"/>
                </a:lnTo>
                <a:cubicBezTo>
                  <a:pt x="171202" y="79375"/>
                  <a:pt x="158750" y="91827"/>
                  <a:pt x="158750" y="107156"/>
                </a:cubicBezTo>
                <a:lnTo>
                  <a:pt x="158750" y="111125"/>
                </a:lnTo>
                <a:lnTo>
                  <a:pt x="190500" y="111125"/>
                </a:lnTo>
                <a:cubicBezTo>
                  <a:pt x="208012" y="111125"/>
                  <a:pt x="222250" y="125363"/>
                  <a:pt x="222250" y="142875"/>
                </a:cubicBezTo>
                <a:lnTo>
                  <a:pt x="222250" y="174625"/>
                </a:lnTo>
                <a:cubicBezTo>
                  <a:pt x="222250" y="192137"/>
                  <a:pt x="208012" y="206375"/>
                  <a:pt x="190500" y="206375"/>
                </a:cubicBezTo>
                <a:lnTo>
                  <a:pt x="158750" y="206375"/>
                </a:lnTo>
                <a:cubicBezTo>
                  <a:pt x="141238" y="206375"/>
                  <a:pt x="127000" y="192137"/>
                  <a:pt x="127000" y="174625"/>
                </a:cubicBezTo>
                <a:lnTo>
                  <a:pt x="127000" y="107156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9" name="Text 7"/>
          <p:cNvSpPr/>
          <p:nvPr/>
        </p:nvSpPr>
        <p:spPr>
          <a:xfrm>
            <a:off x="1524000" y="1799167"/>
            <a:ext cx="1428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官方定义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62000" y="2497667"/>
            <a:ext cx="9620250" cy="6879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67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会计是以</a:t>
            </a:r>
            <a:r>
              <a:rPr lang="en-US" sz="1667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货币为主要计量单位</a:t>
            </a:r>
            <a:r>
              <a:rPr lang="en-US" sz="1667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，运用专门方法与程序，对特定主体的经济活动进行</a:t>
            </a:r>
            <a:r>
              <a:rPr lang="en-US" sz="1667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确认、计量、记录和报告</a:t>
            </a:r>
            <a:r>
              <a:rPr lang="en-US" sz="1667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，为内外部使用者提供决策有用信息的</a:t>
            </a:r>
            <a:r>
              <a:rPr lang="en-US" sz="1667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经济管理活动</a:t>
            </a:r>
            <a:r>
              <a:rPr lang="en-US" sz="1667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23333" y="3799417"/>
            <a:ext cx="4963583" cy="3026833"/>
          </a:xfrm>
          <a:custGeom>
            <a:avLst/>
            <a:gdLst/>
            <a:ahLst/>
            <a:cxnLst/>
            <a:rect l="l" t="t" r="r" b="b"/>
            <a:pathLst>
              <a:path w="4963583" h="3026833">
                <a:moveTo>
                  <a:pt x="42333" y="0"/>
                </a:moveTo>
                <a:lnTo>
                  <a:pt x="4921250" y="0"/>
                </a:lnTo>
                <a:cubicBezTo>
                  <a:pt x="4944630" y="0"/>
                  <a:pt x="4963583" y="18953"/>
                  <a:pt x="4963583" y="42333"/>
                </a:cubicBezTo>
                <a:lnTo>
                  <a:pt x="4963583" y="2899827"/>
                </a:lnTo>
                <a:cubicBezTo>
                  <a:pt x="4963583" y="2969971"/>
                  <a:pt x="4906721" y="3026833"/>
                  <a:pt x="4836577" y="3026833"/>
                </a:cubicBezTo>
                <a:lnTo>
                  <a:pt x="127006" y="3026833"/>
                </a:lnTo>
                <a:cubicBezTo>
                  <a:pt x="56862" y="3026833"/>
                  <a:pt x="0" y="2969971"/>
                  <a:pt x="0" y="2899827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423333" y="3799417"/>
            <a:ext cx="4963583" cy="42333"/>
          </a:xfrm>
          <a:custGeom>
            <a:avLst/>
            <a:gdLst/>
            <a:ahLst/>
            <a:cxnLst/>
            <a:rect l="l" t="t" r="r" b="b"/>
            <a:pathLst>
              <a:path w="4963583" h="42333">
                <a:moveTo>
                  <a:pt x="42333" y="0"/>
                </a:moveTo>
                <a:lnTo>
                  <a:pt x="4921250" y="0"/>
                </a:lnTo>
                <a:cubicBezTo>
                  <a:pt x="4944630" y="0"/>
                  <a:pt x="4963583" y="18953"/>
                  <a:pt x="4963583" y="42333"/>
                </a:cubicBezTo>
                <a:lnTo>
                  <a:pt x="4963583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3" name="Shape 11"/>
          <p:cNvSpPr/>
          <p:nvPr/>
        </p:nvSpPr>
        <p:spPr>
          <a:xfrm>
            <a:off x="719667" y="408516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277813" y="158750"/>
                </a:moveTo>
                <a:cubicBezTo>
                  <a:pt x="277813" y="93038"/>
                  <a:pt x="224462" y="39688"/>
                  <a:pt x="158750" y="39688"/>
                </a:cubicBezTo>
                <a:cubicBezTo>
                  <a:pt x="93038" y="39688"/>
                  <a:pt x="39688" y="93038"/>
                  <a:pt x="39688" y="158750"/>
                </a:cubicBezTo>
                <a:cubicBezTo>
                  <a:pt x="39688" y="224462"/>
                  <a:pt x="93038" y="277813"/>
                  <a:pt x="158750" y="277813"/>
                </a:cubicBezTo>
                <a:cubicBezTo>
                  <a:pt x="224462" y="277813"/>
                  <a:pt x="277813" y="224462"/>
                  <a:pt x="277813" y="158750"/>
                </a:cubicBezTo>
                <a:close/>
                <a:moveTo>
                  <a:pt x="0" y="158750"/>
                </a:moveTo>
                <a:cubicBezTo>
                  <a:pt x="0" y="71133"/>
                  <a:pt x="71133" y="0"/>
                  <a:pt x="158750" y="0"/>
                </a:cubicBezTo>
                <a:cubicBezTo>
                  <a:pt x="246367" y="0"/>
                  <a:pt x="317500" y="71133"/>
                  <a:pt x="317500" y="158750"/>
                </a:cubicBezTo>
                <a:cubicBezTo>
                  <a:pt x="317500" y="246367"/>
                  <a:pt x="246367" y="317500"/>
                  <a:pt x="158750" y="317500"/>
                </a:cubicBezTo>
                <a:cubicBezTo>
                  <a:pt x="71133" y="317500"/>
                  <a:pt x="0" y="246367"/>
                  <a:pt x="0" y="158750"/>
                </a:cubicBezTo>
                <a:close/>
                <a:moveTo>
                  <a:pt x="158750" y="208359"/>
                </a:moveTo>
                <a:cubicBezTo>
                  <a:pt x="186130" y="208359"/>
                  <a:pt x="208359" y="186130"/>
                  <a:pt x="208359" y="158750"/>
                </a:cubicBezTo>
                <a:cubicBezTo>
                  <a:pt x="208359" y="131370"/>
                  <a:pt x="186130" y="109141"/>
                  <a:pt x="158750" y="109141"/>
                </a:cubicBezTo>
                <a:cubicBezTo>
                  <a:pt x="131370" y="109141"/>
                  <a:pt x="109141" y="131370"/>
                  <a:pt x="109141" y="158750"/>
                </a:cubicBezTo>
                <a:cubicBezTo>
                  <a:pt x="109141" y="186130"/>
                  <a:pt x="131370" y="208359"/>
                  <a:pt x="158750" y="208359"/>
                </a:cubicBezTo>
                <a:close/>
                <a:moveTo>
                  <a:pt x="158750" y="69453"/>
                </a:moveTo>
                <a:cubicBezTo>
                  <a:pt x="208034" y="69453"/>
                  <a:pt x="248047" y="109466"/>
                  <a:pt x="248047" y="158750"/>
                </a:cubicBezTo>
                <a:cubicBezTo>
                  <a:pt x="248047" y="208034"/>
                  <a:pt x="208034" y="248047"/>
                  <a:pt x="158750" y="248047"/>
                </a:cubicBezTo>
                <a:cubicBezTo>
                  <a:pt x="109466" y="248047"/>
                  <a:pt x="69453" y="208034"/>
                  <a:pt x="69453" y="158750"/>
                </a:cubicBezTo>
                <a:cubicBezTo>
                  <a:pt x="69453" y="109466"/>
                  <a:pt x="109466" y="69453"/>
                  <a:pt x="158750" y="69453"/>
                </a:cubicBezTo>
                <a:close/>
                <a:moveTo>
                  <a:pt x="138906" y="158750"/>
                </a:moveTo>
                <a:cubicBezTo>
                  <a:pt x="138906" y="147798"/>
                  <a:pt x="147798" y="138906"/>
                  <a:pt x="158750" y="138906"/>
                </a:cubicBezTo>
                <a:cubicBezTo>
                  <a:pt x="169702" y="138906"/>
                  <a:pt x="178594" y="147798"/>
                  <a:pt x="178594" y="158750"/>
                </a:cubicBezTo>
                <a:cubicBezTo>
                  <a:pt x="178594" y="169702"/>
                  <a:pt x="169702" y="178594"/>
                  <a:pt x="158750" y="178594"/>
                </a:cubicBezTo>
                <a:cubicBezTo>
                  <a:pt x="147798" y="178594"/>
                  <a:pt x="138906" y="169702"/>
                  <a:pt x="138906" y="15875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4" name="Text 12"/>
          <p:cNvSpPr/>
          <p:nvPr/>
        </p:nvSpPr>
        <p:spPr>
          <a:xfrm>
            <a:off x="1201208" y="4074583"/>
            <a:ext cx="1143000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会计本质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677333" y="4582583"/>
            <a:ext cx="4455583" cy="762000"/>
          </a:xfrm>
          <a:custGeom>
            <a:avLst/>
            <a:gdLst/>
            <a:ahLst/>
            <a:cxnLst/>
            <a:rect l="l" t="t" r="r" b="b"/>
            <a:pathLst>
              <a:path w="4455583" h="762000">
                <a:moveTo>
                  <a:pt x="84666" y="0"/>
                </a:moveTo>
                <a:lnTo>
                  <a:pt x="4370918" y="0"/>
                </a:lnTo>
                <a:cubicBezTo>
                  <a:pt x="4417677" y="0"/>
                  <a:pt x="4455583" y="37906"/>
                  <a:pt x="4455583" y="84666"/>
                </a:cubicBezTo>
                <a:lnTo>
                  <a:pt x="4455583" y="677334"/>
                </a:lnTo>
                <a:cubicBezTo>
                  <a:pt x="4455583" y="724094"/>
                  <a:pt x="4417677" y="762000"/>
                  <a:pt x="4370918" y="762000"/>
                </a:cubicBezTo>
                <a:lnTo>
                  <a:pt x="84666" y="762000"/>
                </a:lnTo>
                <a:cubicBezTo>
                  <a:pt x="37906" y="762000"/>
                  <a:pt x="0" y="724094"/>
                  <a:pt x="0" y="677334"/>
                </a:cubicBezTo>
                <a:lnTo>
                  <a:pt x="0" y="84666"/>
                </a:lnTo>
                <a:cubicBezTo>
                  <a:pt x="0" y="37937"/>
                  <a:pt x="37937" y="0"/>
                  <a:pt x="84666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582083" y="4751917"/>
            <a:ext cx="4646083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价值管理语言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03792" y="55562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87003" y="103659"/>
                </a:moveTo>
                <a:cubicBezTo>
                  <a:pt x="191653" y="99008"/>
                  <a:pt x="191653" y="91455"/>
                  <a:pt x="187003" y="86804"/>
                </a:cubicBezTo>
                <a:lnTo>
                  <a:pt x="127471" y="27273"/>
                </a:lnTo>
                <a:cubicBezTo>
                  <a:pt x="122820" y="22622"/>
                  <a:pt x="115267" y="22622"/>
                  <a:pt x="110617" y="27273"/>
                </a:cubicBezTo>
                <a:cubicBezTo>
                  <a:pt x="105966" y="31924"/>
                  <a:pt x="105966" y="39477"/>
                  <a:pt x="110617" y="44128"/>
                </a:cubicBezTo>
                <a:lnTo>
                  <a:pt x="149833" y="83344"/>
                </a:lnTo>
                <a:lnTo>
                  <a:pt x="11906" y="83344"/>
                </a:lnTo>
                <a:cubicBezTo>
                  <a:pt x="5321" y="83344"/>
                  <a:pt x="0" y="88664"/>
                  <a:pt x="0" y="95250"/>
                </a:cubicBezTo>
                <a:cubicBezTo>
                  <a:pt x="0" y="101836"/>
                  <a:pt x="5321" y="107156"/>
                  <a:pt x="11906" y="107156"/>
                </a:cubicBezTo>
                <a:lnTo>
                  <a:pt x="149833" y="107156"/>
                </a:lnTo>
                <a:lnTo>
                  <a:pt x="110617" y="146372"/>
                </a:lnTo>
                <a:cubicBezTo>
                  <a:pt x="105966" y="151023"/>
                  <a:pt x="105966" y="158576"/>
                  <a:pt x="110617" y="163227"/>
                </a:cubicBezTo>
                <a:cubicBezTo>
                  <a:pt x="115267" y="167878"/>
                  <a:pt x="122820" y="167878"/>
                  <a:pt x="127471" y="163227"/>
                </a:cubicBezTo>
                <a:lnTo>
                  <a:pt x="187003" y="103696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8" name="Text 16"/>
          <p:cNvSpPr/>
          <p:nvPr/>
        </p:nvSpPr>
        <p:spPr>
          <a:xfrm>
            <a:off x="1000125" y="5513917"/>
            <a:ext cx="2190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对内：</a:t>
            </a:r>
            <a:r>
              <a:rPr lang="en-US" sz="15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计划、控制、评价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03792" y="597958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87003" y="103659"/>
                </a:moveTo>
                <a:cubicBezTo>
                  <a:pt x="191653" y="99008"/>
                  <a:pt x="191653" y="91455"/>
                  <a:pt x="187003" y="86804"/>
                </a:cubicBezTo>
                <a:lnTo>
                  <a:pt x="127471" y="27273"/>
                </a:lnTo>
                <a:cubicBezTo>
                  <a:pt x="122820" y="22622"/>
                  <a:pt x="115267" y="22622"/>
                  <a:pt x="110617" y="27273"/>
                </a:cubicBezTo>
                <a:cubicBezTo>
                  <a:pt x="105966" y="31924"/>
                  <a:pt x="105966" y="39477"/>
                  <a:pt x="110617" y="44128"/>
                </a:cubicBezTo>
                <a:lnTo>
                  <a:pt x="149833" y="83344"/>
                </a:lnTo>
                <a:lnTo>
                  <a:pt x="11906" y="83344"/>
                </a:lnTo>
                <a:cubicBezTo>
                  <a:pt x="5321" y="83344"/>
                  <a:pt x="0" y="88664"/>
                  <a:pt x="0" y="95250"/>
                </a:cubicBezTo>
                <a:cubicBezTo>
                  <a:pt x="0" y="101836"/>
                  <a:pt x="5321" y="107156"/>
                  <a:pt x="11906" y="107156"/>
                </a:cubicBezTo>
                <a:lnTo>
                  <a:pt x="149833" y="107156"/>
                </a:lnTo>
                <a:lnTo>
                  <a:pt x="110617" y="146372"/>
                </a:lnTo>
                <a:cubicBezTo>
                  <a:pt x="105966" y="151023"/>
                  <a:pt x="105966" y="158576"/>
                  <a:pt x="110617" y="163227"/>
                </a:cubicBezTo>
                <a:cubicBezTo>
                  <a:pt x="115267" y="167878"/>
                  <a:pt x="122820" y="167878"/>
                  <a:pt x="127471" y="163227"/>
                </a:cubicBezTo>
                <a:lnTo>
                  <a:pt x="187003" y="103696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0" name="Text 18"/>
          <p:cNvSpPr/>
          <p:nvPr/>
        </p:nvSpPr>
        <p:spPr>
          <a:xfrm>
            <a:off x="1000125" y="5937250"/>
            <a:ext cx="3905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对外：</a:t>
            </a:r>
            <a:r>
              <a:rPr lang="en-US" sz="15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降低信息不对称，保护投资者与债权人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5644389" y="3799417"/>
            <a:ext cx="4963583" cy="3026833"/>
          </a:xfrm>
          <a:custGeom>
            <a:avLst/>
            <a:gdLst/>
            <a:ahLst/>
            <a:cxnLst/>
            <a:rect l="l" t="t" r="r" b="b"/>
            <a:pathLst>
              <a:path w="4963583" h="3026833">
                <a:moveTo>
                  <a:pt x="42333" y="0"/>
                </a:moveTo>
                <a:lnTo>
                  <a:pt x="4921250" y="0"/>
                </a:lnTo>
                <a:cubicBezTo>
                  <a:pt x="4944630" y="0"/>
                  <a:pt x="4963583" y="18953"/>
                  <a:pt x="4963583" y="42333"/>
                </a:cubicBezTo>
                <a:lnTo>
                  <a:pt x="4963583" y="2899827"/>
                </a:lnTo>
                <a:cubicBezTo>
                  <a:pt x="4963583" y="2969971"/>
                  <a:pt x="4906721" y="3026833"/>
                  <a:pt x="4836577" y="3026833"/>
                </a:cubicBezTo>
                <a:lnTo>
                  <a:pt x="127006" y="3026833"/>
                </a:lnTo>
                <a:cubicBezTo>
                  <a:pt x="56862" y="3026833"/>
                  <a:pt x="0" y="2969971"/>
                  <a:pt x="0" y="2899827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5644389" y="3799417"/>
            <a:ext cx="4963583" cy="42333"/>
          </a:xfrm>
          <a:custGeom>
            <a:avLst/>
            <a:gdLst/>
            <a:ahLst/>
            <a:cxnLst/>
            <a:rect l="l" t="t" r="r" b="b"/>
            <a:pathLst>
              <a:path w="4963583" h="42333">
                <a:moveTo>
                  <a:pt x="42333" y="0"/>
                </a:moveTo>
                <a:lnTo>
                  <a:pt x="4921250" y="0"/>
                </a:lnTo>
                <a:cubicBezTo>
                  <a:pt x="4944630" y="0"/>
                  <a:pt x="4963583" y="18953"/>
                  <a:pt x="4963583" y="42333"/>
                </a:cubicBezTo>
                <a:lnTo>
                  <a:pt x="4963583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3" name="Shape 21"/>
          <p:cNvSpPr/>
          <p:nvPr/>
        </p:nvSpPr>
        <p:spPr>
          <a:xfrm>
            <a:off x="5920879" y="4085167"/>
            <a:ext cx="357188" cy="317500"/>
          </a:xfrm>
          <a:custGeom>
            <a:avLst/>
            <a:gdLst/>
            <a:ahLst/>
            <a:cxnLst/>
            <a:rect l="l" t="t" r="r" b="b"/>
            <a:pathLst>
              <a:path w="357188" h="317500">
                <a:moveTo>
                  <a:pt x="178594" y="39688"/>
                </a:moveTo>
                <a:cubicBezTo>
                  <a:pt x="244326" y="39688"/>
                  <a:pt x="297656" y="93018"/>
                  <a:pt x="297656" y="158750"/>
                </a:cubicBezTo>
                <a:cubicBezTo>
                  <a:pt x="297656" y="224482"/>
                  <a:pt x="244326" y="277813"/>
                  <a:pt x="178594" y="277813"/>
                </a:cubicBezTo>
                <a:cubicBezTo>
                  <a:pt x="138162" y="277813"/>
                  <a:pt x="102381" y="257659"/>
                  <a:pt x="80863" y="226777"/>
                </a:cubicBezTo>
                <a:cubicBezTo>
                  <a:pt x="74600" y="217785"/>
                  <a:pt x="62198" y="215615"/>
                  <a:pt x="53206" y="221878"/>
                </a:cubicBezTo>
                <a:cubicBezTo>
                  <a:pt x="44214" y="228141"/>
                  <a:pt x="42044" y="240543"/>
                  <a:pt x="48307" y="249535"/>
                </a:cubicBezTo>
                <a:cubicBezTo>
                  <a:pt x="76957" y="290587"/>
                  <a:pt x="124644" y="317500"/>
                  <a:pt x="178594" y="317500"/>
                </a:cubicBezTo>
                <a:cubicBezTo>
                  <a:pt x="266278" y="317500"/>
                  <a:pt x="337344" y="246435"/>
                  <a:pt x="337344" y="158750"/>
                </a:cubicBezTo>
                <a:cubicBezTo>
                  <a:pt x="337344" y="71065"/>
                  <a:pt x="266278" y="0"/>
                  <a:pt x="178594" y="0"/>
                </a:cubicBezTo>
                <a:cubicBezTo>
                  <a:pt x="125450" y="0"/>
                  <a:pt x="78445" y="26107"/>
                  <a:pt x="49609" y="66167"/>
                </a:cubicBezTo>
                <a:lnTo>
                  <a:pt x="49609" y="49609"/>
                </a:lnTo>
                <a:cubicBezTo>
                  <a:pt x="49609" y="38633"/>
                  <a:pt x="40742" y="29766"/>
                  <a:pt x="29766" y="29766"/>
                </a:cubicBezTo>
                <a:cubicBezTo>
                  <a:pt x="18790" y="29766"/>
                  <a:pt x="9922" y="38633"/>
                  <a:pt x="9922" y="49609"/>
                </a:cubicBezTo>
                <a:lnTo>
                  <a:pt x="9922" y="119062"/>
                </a:lnTo>
                <a:cubicBezTo>
                  <a:pt x="9922" y="130039"/>
                  <a:pt x="18790" y="138906"/>
                  <a:pt x="29766" y="138906"/>
                </a:cubicBezTo>
                <a:lnTo>
                  <a:pt x="45021" y="138906"/>
                </a:lnTo>
                <a:cubicBezTo>
                  <a:pt x="45331" y="138906"/>
                  <a:pt x="45641" y="138906"/>
                  <a:pt x="45951" y="138906"/>
                </a:cubicBezTo>
                <a:lnTo>
                  <a:pt x="99281" y="138906"/>
                </a:lnTo>
                <a:cubicBezTo>
                  <a:pt x="110257" y="138906"/>
                  <a:pt x="119125" y="130039"/>
                  <a:pt x="119125" y="119062"/>
                </a:cubicBezTo>
                <a:cubicBezTo>
                  <a:pt x="119125" y="108086"/>
                  <a:pt x="110257" y="99219"/>
                  <a:pt x="99281" y="99219"/>
                </a:cubicBezTo>
                <a:lnTo>
                  <a:pt x="75530" y="99219"/>
                </a:lnTo>
                <a:cubicBezTo>
                  <a:pt x="96056" y="63624"/>
                  <a:pt x="134565" y="39688"/>
                  <a:pt x="178594" y="39688"/>
                </a:cubicBezTo>
                <a:close/>
                <a:moveTo>
                  <a:pt x="193477" y="94258"/>
                </a:moveTo>
                <a:cubicBezTo>
                  <a:pt x="193477" y="86010"/>
                  <a:pt x="186841" y="79375"/>
                  <a:pt x="178594" y="79375"/>
                </a:cubicBezTo>
                <a:cubicBezTo>
                  <a:pt x="170346" y="79375"/>
                  <a:pt x="163711" y="86010"/>
                  <a:pt x="163711" y="94258"/>
                </a:cubicBezTo>
                <a:lnTo>
                  <a:pt x="163711" y="158750"/>
                </a:lnTo>
                <a:cubicBezTo>
                  <a:pt x="163711" y="162719"/>
                  <a:pt x="165261" y="166501"/>
                  <a:pt x="168052" y="169292"/>
                </a:cubicBezTo>
                <a:lnTo>
                  <a:pt x="212700" y="213940"/>
                </a:lnTo>
                <a:cubicBezTo>
                  <a:pt x="218529" y="219770"/>
                  <a:pt x="227955" y="219770"/>
                  <a:pt x="233722" y="213940"/>
                </a:cubicBezTo>
                <a:cubicBezTo>
                  <a:pt x="239489" y="208111"/>
                  <a:pt x="239551" y="198686"/>
                  <a:pt x="233722" y="192918"/>
                </a:cubicBezTo>
                <a:lnTo>
                  <a:pt x="193415" y="152611"/>
                </a:lnTo>
                <a:lnTo>
                  <a:pt x="193415" y="94258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4" name="Text 22"/>
          <p:cNvSpPr/>
          <p:nvPr/>
        </p:nvSpPr>
        <p:spPr>
          <a:xfrm>
            <a:off x="6422264" y="4074583"/>
            <a:ext cx="1143000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发展历程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898389" y="4646083"/>
            <a:ext cx="423333" cy="423333"/>
          </a:xfrm>
          <a:custGeom>
            <a:avLst/>
            <a:gdLst/>
            <a:ahLst/>
            <a:cxnLst/>
            <a:rect l="l" t="t" r="r" b="b"/>
            <a:pathLst>
              <a:path w="423333" h="423333">
                <a:moveTo>
                  <a:pt x="211667" y="0"/>
                </a:moveTo>
                <a:lnTo>
                  <a:pt x="211667" y="0"/>
                </a:lnTo>
                <a:cubicBezTo>
                  <a:pt x="328489" y="0"/>
                  <a:pt x="423333" y="94845"/>
                  <a:pt x="423333" y="211667"/>
                </a:cubicBezTo>
                <a:lnTo>
                  <a:pt x="423333" y="211667"/>
                </a:lnTo>
                <a:cubicBezTo>
                  <a:pt x="423333" y="328489"/>
                  <a:pt x="328489" y="423333"/>
                  <a:pt x="211667" y="423333"/>
                </a:cubicBezTo>
                <a:lnTo>
                  <a:pt x="211667" y="423333"/>
                </a:lnTo>
                <a:cubicBezTo>
                  <a:pt x="94845" y="423333"/>
                  <a:pt x="0" y="328489"/>
                  <a:pt x="0" y="211667"/>
                </a:cubicBezTo>
                <a:lnTo>
                  <a:pt x="0" y="211667"/>
                </a:lnTo>
                <a:cubicBezTo>
                  <a:pt x="0" y="94845"/>
                  <a:pt x="94845" y="0"/>
                  <a:pt x="211667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6" name="Text 24"/>
          <p:cNvSpPr/>
          <p:nvPr/>
        </p:nvSpPr>
        <p:spPr>
          <a:xfrm>
            <a:off x="5856056" y="4646083"/>
            <a:ext cx="508000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古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448723" y="4582583"/>
            <a:ext cx="4000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古代会计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448723" y="4878917"/>
            <a:ext cx="39899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官厅会计、四柱清册（旧管+新收－开除=实在）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898389" y="5365750"/>
            <a:ext cx="423333" cy="423333"/>
          </a:xfrm>
          <a:custGeom>
            <a:avLst/>
            <a:gdLst/>
            <a:ahLst/>
            <a:cxnLst/>
            <a:rect l="l" t="t" r="r" b="b"/>
            <a:pathLst>
              <a:path w="423333" h="423333">
                <a:moveTo>
                  <a:pt x="211667" y="0"/>
                </a:moveTo>
                <a:lnTo>
                  <a:pt x="211667" y="0"/>
                </a:lnTo>
                <a:cubicBezTo>
                  <a:pt x="328489" y="0"/>
                  <a:pt x="423333" y="94845"/>
                  <a:pt x="423333" y="211667"/>
                </a:cubicBezTo>
                <a:lnTo>
                  <a:pt x="423333" y="211667"/>
                </a:lnTo>
                <a:cubicBezTo>
                  <a:pt x="423333" y="328489"/>
                  <a:pt x="328489" y="423333"/>
                  <a:pt x="211667" y="423333"/>
                </a:cubicBezTo>
                <a:lnTo>
                  <a:pt x="211667" y="423333"/>
                </a:lnTo>
                <a:cubicBezTo>
                  <a:pt x="94845" y="423333"/>
                  <a:pt x="0" y="328489"/>
                  <a:pt x="0" y="211667"/>
                </a:cubicBezTo>
                <a:lnTo>
                  <a:pt x="0" y="211667"/>
                </a:lnTo>
                <a:cubicBezTo>
                  <a:pt x="0" y="94845"/>
                  <a:pt x="94845" y="0"/>
                  <a:pt x="211667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0" name="Text 28"/>
          <p:cNvSpPr/>
          <p:nvPr/>
        </p:nvSpPr>
        <p:spPr>
          <a:xfrm>
            <a:off x="5856056" y="5365750"/>
            <a:ext cx="508000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近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448723" y="5302250"/>
            <a:ext cx="4000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近代会计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448723" y="5598583"/>
            <a:ext cx="39899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1494年卢卡·帕乔利 </a:t>
            </a:r>
            <a:r>
              <a:rPr lang="en-US" sz="1333" dirty="0" err="1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复式记账法</a:t>
            </a:r>
            <a:r>
              <a:rPr lang="zh-CN" alt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；龙门账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5898389" y="6085417"/>
            <a:ext cx="423333" cy="423333"/>
          </a:xfrm>
          <a:custGeom>
            <a:avLst/>
            <a:gdLst/>
            <a:ahLst/>
            <a:cxnLst/>
            <a:rect l="l" t="t" r="r" b="b"/>
            <a:pathLst>
              <a:path w="423333" h="423333">
                <a:moveTo>
                  <a:pt x="211667" y="0"/>
                </a:moveTo>
                <a:lnTo>
                  <a:pt x="211667" y="0"/>
                </a:lnTo>
                <a:cubicBezTo>
                  <a:pt x="328489" y="0"/>
                  <a:pt x="423333" y="94845"/>
                  <a:pt x="423333" y="211667"/>
                </a:cubicBezTo>
                <a:lnTo>
                  <a:pt x="423333" y="211667"/>
                </a:lnTo>
                <a:cubicBezTo>
                  <a:pt x="423333" y="328489"/>
                  <a:pt x="328489" y="423333"/>
                  <a:pt x="211667" y="423333"/>
                </a:cubicBezTo>
                <a:lnTo>
                  <a:pt x="211667" y="423333"/>
                </a:lnTo>
                <a:cubicBezTo>
                  <a:pt x="94845" y="423333"/>
                  <a:pt x="0" y="328489"/>
                  <a:pt x="0" y="211667"/>
                </a:cubicBezTo>
                <a:lnTo>
                  <a:pt x="0" y="211667"/>
                </a:lnTo>
                <a:cubicBezTo>
                  <a:pt x="0" y="94845"/>
                  <a:pt x="94845" y="0"/>
                  <a:pt x="211667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4" name="Text 32"/>
          <p:cNvSpPr/>
          <p:nvPr/>
        </p:nvSpPr>
        <p:spPr>
          <a:xfrm>
            <a:off x="5856056" y="6085417"/>
            <a:ext cx="508000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现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48723" y="6021917"/>
            <a:ext cx="40005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现代会计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48723" y="6318250"/>
            <a:ext cx="39899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财务会计 vs 管理会计；信息化、国际化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10886612" y="1354667"/>
            <a:ext cx="4942417" cy="7027333"/>
          </a:xfrm>
          <a:custGeom>
            <a:avLst/>
            <a:gdLst/>
            <a:ahLst/>
            <a:cxnLst/>
            <a:rect l="l" t="t" r="r" b="b"/>
            <a:pathLst>
              <a:path w="4942417" h="7027333">
                <a:moveTo>
                  <a:pt x="42333" y="0"/>
                </a:moveTo>
                <a:lnTo>
                  <a:pt x="4815397" y="0"/>
                </a:lnTo>
                <a:cubicBezTo>
                  <a:pt x="4885548" y="0"/>
                  <a:pt x="4942417" y="56869"/>
                  <a:pt x="4942417" y="127020"/>
                </a:cubicBezTo>
                <a:lnTo>
                  <a:pt x="4942417" y="6900313"/>
                </a:lnTo>
                <a:cubicBezTo>
                  <a:pt x="4942417" y="6970464"/>
                  <a:pt x="4885548" y="7027333"/>
                  <a:pt x="4815397" y="7027333"/>
                </a:cubicBezTo>
                <a:lnTo>
                  <a:pt x="42333" y="7027333"/>
                </a:lnTo>
                <a:cubicBezTo>
                  <a:pt x="18953" y="7027333"/>
                  <a:pt x="0" y="7008380"/>
                  <a:pt x="0" y="6985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10886612" y="1354667"/>
            <a:ext cx="42333" cy="7027333"/>
          </a:xfrm>
          <a:custGeom>
            <a:avLst/>
            <a:gdLst/>
            <a:ahLst/>
            <a:cxnLst/>
            <a:rect l="l" t="t" r="r" b="b"/>
            <a:pathLst>
              <a:path w="42333" h="7027333">
                <a:moveTo>
                  <a:pt x="42333" y="0"/>
                </a:moveTo>
                <a:lnTo>
                  <a:pt x="42333" y="0"/>
                </a:lnTo>
                <a:lnTo>
                  <a:pt x="42333" y="7027333"/>
                </a:lnTo>
                <a:lnTo>
                  <a:pt x="42333" y="7027333"/>
                </a:lnTo>
                <a:cubicBezTo>
                  <a:pt x="18953" y="7027333"/>
                  <a:pt x="0" y="7008380"/>
                  <a:pt x="0" y="6985000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9" name="Shape 37"/>
          <p:cNvSpPr/>
          <p:nvPr/>
        </p:nvSpPr>
        <p:spPr>
          <a:xfrm>
            <a:off x="11204112" y="16192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208359" y="218281"/>
                </a:moveTo>
                <a:cubicBezTo>
                  <a:pt x="268635" y="218281"/>
                  <a:pt x="317500" y="169416"/>
                  <a:pt x="317500" y="109141"/>
                </a:cubicBezTo>
                <a:cubicBezTo>
                  <a:pt x="317500" y="48865"/>
                  <a:pt x="268635" y="0"/>
                  <a:pt x="208359" y="0"/>
                </a:cubicBezTo>
                <a:cubicBezTo>
                  <a:pt x="148084" y="0"/>
                  <a:pt x="99219" y="48865"/>
                  <a:pt x="99219" y="109141"/>
                </a:cubicBezTo>
                <a:cubicBezTo>
                  <a:pt x="99219" y="120737"/>
                  <a:pt x="101017" y="131961"/>
                  <a:pt x="104366" y="142441"/>
                </a:cubicBezTo>
                <a:lnTo>
                  <a:pt x="4341" y="242466"/>
                </a:lnTo>
                <a:cubicBezTo>
                  <a:pt x="1550" y="245256"/>
                  <a:pt x="0" y="249039"/>
                  <a:pt x="0" y="253008"/>
                </a:cubicBezTo>
                <a:lnTo>
                  <a:pt x="0" y="302617"/>
                </a:lnTo>
                <a:cubicBezTo>
                  <a:pt x="0" y="310865"/>
                  <a:pt x="6635" y="317500"/>
                  <a:pt x="14883" y="317500"/>
                </a:cubicBezTo>
                <a:lnTo>
                  <a:pt x="64492" y="317500"/>
                </a:lnTo>
                <a:cubicBezTo>
                  <a:pt x="72740" y="317500"/>
                  <a:pt x="79375" y="310865"/>
                  <a:pt x="79375" y="302617"/>
                </a:cubicBezTo>
                <a:lnTo>
                  <a:pt x="79375" y="277813"/>
                </a:lnTo>
                <a:lnTo>
                  <a:pt x="104180" y="277813"/>
                </a:lnTo>
                <a:cubicBezTo>
                  <a:pt x="112427" y="277813"/>
                  <a:pt x="119062" y="271177"/>
                  <a:pt x="119062" y="262930"/>
                </a:cubicBezTo>
                <a:lnTo>
                  <a:pt x="119062" y="238125"/>
                </a:lnTo>
                <a:lnTo>
                  <a:pt x="143867" y="238125"/>
                </a:lnTo>
                <a:cubicBezTo>
                  <a:pt x="147836" y="238125"/>
                  <a:pt x="151619" y="236575"/>
                  <a:pt x="154409" y="233784"/>
                </a:cubicBezTo>
                <a:lnTo>
                  <a:pt x="175059" y="213134"/>
                </a:lnTo>
                <a:cubicBezTo>
                  <a:pt x="185539" y="216483"/>
                  <a:pt x="196763" y="218281"/>
                  <a:pt x="208359" y="218281"/>
                </a:cubicBezTo>
                <a:close/>
                <a:moveTo>
                  <a:pt x="233164" y="59531"/>
                </a:moveTo>
                <a:cubicBezTo>
                  <a:pt x="246854" y="59531"/>
                  <a:pt x="257969" y="70646"/>
                  <a:pt x="257969" y="84336"/>
                </a:cubicBezTo>
                <a:cubicBezTo>
                  <a:pt x="257969" y="98026"/>
                  <a:pt x="246854" y="109141"/>
                  <a:pt x="233164" y="109141"/>
                </a:cubicBezTo>
                <a:cubicBezTo>
                  <a:pt x="219474" y="109141"/>
                  <a:pt x="208359" y="98026"/>
                  <a:pt x="208359" y="84336"/>
                </a:cubicBezTo>
                <a:cubicBezTo>
                  <a:pt x="208359" y="70646"/>
                  <a:pt x="219474" y="59531"/>
                  <a:pt x="233164" y="59531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40" name="Text 38"/>
          <p:cNvSpPr/>
          <p:nvPr/>
        </p:nvSpPr>
        <p:spPr>
          <a:xfrm>
            <a:off x="11685654" y="1608667"/>
            <a:ext cx="1143000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关键要点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11161779" y="2201333"/>
            <a:ext cx="4413250" cy="1439333"/>
          </a:xfrm>
          <a:custGeom>
            <a:avLst/>
            <a:gdLst/>
            <a:ahLst/>
            <a:cxnLst/>
            <a:rect l="l" t="t" r="r" b="b"/>
            <a:pathLst>
              <a:path w="4413250" h="1439333">
                <a:moveTo>
                  <a:pt x="84662" y="0"/>
                </a:moveTo>
                <a:lnTo>
                  <a:pt x="4328588" y="0"/>
                </a:lnTo>
                <a:cubicBezTo>
                  <a:pt x="4375346" y="0"/>
                  <a:pt x="4413250" y="37904"/>
                  <a:pt x="4413250" y="84662"/>
                </a:cubicBezTo>
                <a:lnTo>
                  <a:pt x="4413250" y="1354672"/>
                </a:lnTo>
                <a:cubicBezTo>
                  <a:pt x="4413250" y="1401429"/>
                  <a:pt x="4375346" y="1439333"/>
                  <a:pt x="4328588" y="1439333"/>
                </a:cubicBezTo>
                <a:lnTo>
                  <a:pt x="84662" y="1439333"/>
                </a:lnTo>
                <a:cubicBezTo>
                  <a:pt x="37904" y="1439333"/>
                  <a:pt x="0" y="1401429"/>
                  <a:pt x="0" y="1354672"/>
                </a:cubicBezTo>
                <a:lnTo>
                  <a:pt x="0" y="84662"/>
                </a:lnTo>
                <a:cubicBezTo>
                  <a:pt x="0" y="37904"/>
                  <a:pt x="37904" y="0"/>
                  <a:pt x="84662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11373445" y="2413000"/>
            <a:ext cx="4095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货币计量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11373445" y="2836333"/>
            <a:ext cx="4085167" cy="592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以货币为主要计量单位，统一衡量企业经济活动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11161779" y="3894667"/>
            <a:ext cx="4413250" cy="1439333"/>
          </a:xfrm>
          <a:custGeom>
            <a:avLst/>
            <a:gdLst/>
            <a:ahLst/>
            <a:cxnLst/>
            <a:rect l="l" t="t" r="r" b="b"/>
            <a:pathLst>
              <a:path w="4413250" h="1439333">
                <a:moveTo>
                  <a:pt x="84662" y="0"/>
                </a:moveTo>
                <a:lnTo>
                  <a:pt x="4328588" y="0"/>
                </a:lnTo>
                <a:cubicBezTo>
                  <a:pt x="4375346" y="0"/>
                  <a:pt x="4413250" y="37904"/>
                  <a:pt x="4413250" y="84662"/>
                </a:cubicBezTo>
                <a:lnTo>
                  <a:pt x="4413250" y="1354672"/>
                </a:lnTo>
                <a:cubicBezTo>
                  <a:pt x="4413250" y="1401429"/>
                  <a:pt x="4375346" y="1439333"/>
                  <a:pt x="4328588" y="1439333"/>
                </a:cubicBezTo>
                <a:lnTo>
                  <a:pt x="84662" y="1439333"/>
                </a:lnTo>
                <a:cubicBezTo>
                  <a:pt x="37904" y="1439333"/>
                  <a:pt x="0" y="1401429"/>
                  <a:pt x="0" y="1354672"/>
                </a:cubicBezTo>
                <a:lnTo>
                  <a:pt x="0" y="84662"/>
                </a:lnTo>
                <a:cubicBezTo>
                  <a:pt x="0" y="37904"/>
                  <a:pt x="37904" y="0"/>
                  <a:pt x="84662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5" name="Text 43"/>
          <p:cNvSpPr/>
          <p:nvPr/>
        </p:nvSpPr>
        <p:spPr>
          <a:xfrm>
            <a:off x="11373445" y="4106333"/>
            <a:ext cx="4095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四环节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11373445" y="4529667"/>
            <a:ext cx="4085167" cy="592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确认、计量、记录、报告，形成完整的信息处理链条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11161779" y="5588000"/>
            <a:ext cx="4413250" cy="1143000"/>
          </a:xfrm>
          <a:custGeom>
            <a:avLst/>
            <a:gdLst/>
            <a:ahLst/>
            <a:cxnLst/>
            <a:rect l="l" t="t" r="r" b="b"/>
            <a:pathLst>
              <a:path w="4413250" h="1143000">
                <a:moveTo>
                  <a:pt x="84662" y="0"/>
                </a:moveTo>
                <a:lnTo>
                  <a:pt x="4328588" y="0"/>
                </a:lnTo>
                <a:cubicBezTo>
                  <a:pt x="4375346" y="0"/>
                  <a:pt x="4413250" y="37904"/>
                  <a:pt x="4413250" y="84662"/>
                </a:cubicBezTo>
                <a:lnTo>
                  <a:pt x="4413250" y="1058338"/>
                </a:lnTo>
                <a:cubicBezTo>
                  <a:pt x="4413250" y="1105096"/>
                  <a:pt x="4375346" y="1143000"/>
                  <a:pt x="4328588" y="1143000"/>
                </a:cubicBezTo>
                <a:lnTo>
                  <a:pt x="84662" y="1143000"/>
                </a:lnTo>
                <a:cubicBezTo>
                  <a:pt x="37904" y="1143000"/>
                  <a:pt x="0" y="1105096"/>
                  <a:pt x="0" y="1058338"/>
                </a:cubicBezTo>
                <a:lnTo>
                  <a:pt x="0" y="84662"/>
                </a:lnTo>
                <a:cubicBezTo>
                  <a:pt x="0" y="37936"/>
                  <a:pt x="37936" y="0"/>
                  <a:pt x="84662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8" name="Text 46"/>
          <p:cNvSpPr/>
          <p:nvPr/>
        </p:nvSpPr>
        <p:spPr>
          <a:xfrm>
            <a:off x="11373445" y="5799667"/>
            <a:ext cx="4095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决策有用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11373445" y="6223000"/>
            <a:ext cx="4085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为内外部使用者提供决策依据，体现会计价值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11161779" y="6985000"/>
            <a:ext cx="4413250" cy="1143000"/>
          </a:xfrm>
          <a:custGeom>
            <a:avLst/>
            <a:gdLst/>
            <a:ahLst/>
            <a:cxnLst/>
            <a:rect l="l" t="t" r="r" b="b"/>
            <a:pathLst>
              <a:path w="4413250" h="1143000">
                <a:moveTo>
                  <a:pt x="84662" y="0"/>
                </a:moveTo>
                <a:lnTo>
                  <a:pt x="4328588" y="0"/>
                </a:lnTo>
                <a:cubicBezTo>
                  <a:pt x="4375346" y="0"/>
                  <a:pt x="4413250" y="37904"/>
                  <a:pt x="4413250" y="84662"/>
                </a:cubicBezTo>
                <a:lnTo>
                  <a:pt x="4413250" y="1058338"/>
                </a:lnTo>
                <a:cubicBezTo>
                  <a:pt x="4413250" y="1105096"/>
                  <a:pt x="4375346" y="1143000"/>
                  <a:pt x="4328588" y="1143000"/>
                </a:cubicBezTo>
                <a:lnTo>
                  <a:pt x="84662" y="1143000"/>
                </a:lnTo>
                <a:cubicBezTo>
                  <a:pt x="37904" y="1143000"/>
                  <a:pt x="0" y="1105096"/>
                  <a:pt x="0" y="1058338"/>
                </a:cubicBezTo>
                <a:lnTo>
                  <a:pt x="0" y="84662"/>
                </a:lnTo>
                <a:cubicBezTo>
                  <a:pt x="0" y="37936"/>
                  <a:pt x="37936" y="0"/>
                  <a:pt x="84662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1" name="Text 49"/>
          <p:cNvSpPr/>
          <p:nvPr/>
        </p:nvSpPr>
        <p:spPr>
          <a:xfrm>
            <a:off x="11373445" y="7196667"/>
            <a:ext cx="4095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经济管理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11373445" y="7620000"/>
            <a:ext cx="4085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本质是经济管理活动，不仅是记录工具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8000" y="508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01602" y="0"/>
                </a:moveTo>
                <a:lnTo>
                  <a:pt x="507998" y="0"/>
                </a:lnTo>
                <a:cubicBezTo>
                  <a:pt x="564111" y="0"/>
                  <a:pt x="609600" y="45489"/>
                  <a:pt x="609600" y="101602"/>
                </a:cubicBezTo>
                <a:lnTo>
                  <a:pt x="609600" y="507998"/>
                </a:lnTo>
                <a:cubicBezTo>
                  <a:pt x="609600" y="564111"/>
                  <a:pt x="564111" y="609600"/>
                  <a:pt x="507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660400" y="660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99204" y="89654"/>
                </a:moveTo>
                <a:lnTo>
                  <a:pt x="242054" y="146804"/>
                </a:lnTo>
                <a:cubicBezTo>
                  <a:pt x="236577" y="152281"/>
                  <a:pt x="228421" y="153888"/>
                  <a:pt x="221278" y="150912"/>
                </a:cubicBezTo>
                <a:cubicBezTo>
                  <a:pt x="214134" y="147935"/>
                  <a:pt x="209550" y="141030"/>
                  <a:pt x="209550" y="133350"/>
                </a:cubicBezTo>
                <a:lnTo>
                  <a:pt x="209550" y="95250"/>
                </a:lnTo>
                <a:lnTo>
                  <a:pt x="19050" y="95250"/>
                </a:lnTo>
                <a:cubicBezTo>
                  <a:pt x="8513" y="95250"/>
                  <a:pt x="0" y="86737"/>
                  <a:pt x="0" y="76200"/>
                </a:cubicBezTo>
                <a:cubicBezTo>
                  <a:pt x="0" y="65663"/>
                  <a:pt x="8513" y="57150"/>
                  <a:pt x="19050" y="57150"/>
                </a:cubicBezTo>
                <a:lnTo>
                  <a:pt x="209550" y="57150"/>
                </a:lnTo>
                <a:lnTo>
                  <a:pt x="209550" y="19050"/>
                </a:lnTo>
                <a:cubicBezTo>
                  <a:pt x="209550" y="11370"/>
                  <a:pt x="214193" y="4405"/>
                  <a:pt x="221337" y="1429"/>
                </a:cubicBezTo>
                <a:cubicBezTo>
                  <a:pt x="228481" y="-1548"/>
                  <a:pt x="236637" y="119"/>
                  <a:pt x="242114" y="5536"/>
                </a:cubicBezTo>
                <a:lnTo>
                  <a:pt x="299264" y="62686"/>
                </a:lnTo>
                <a:cubicBezTo>
                  <a:pt x="306705" y="70128"/>
                  <a:pt x="306705" y="82213"/>
                  <a:pt x="299264" y="89654"/>
                </a:cubicBezTo>
                <a:close/>
                <a:moveTo>
                  <a:pt x="62686" y="299204"/>
                </a:moveTo>
                <a:lnTo>
                  <a:pt x="5536" y="242054"/>
                </a:lnTo>
                <a:cubicBezTo>
                  <a:pt x="-1905" y="234613"/>
                  <a:pt x="-1905" y="222528"/>
                  <a:pt x="5536" y="215086"/>
                </a:cubicBezTo>
                <a:lnTo>
                  <a:pt x="62686" y="157936"/>
                </a:lnTo>
                <a:cubicBezTo>
                  <a:pt x="68163" y="152460"/>
                  <a:pt x="76319" y="150852"/>
                  <a:pt x="83463" y="153829"/>
                </a:cubicBezTo>
                <a:cubicBezTo>
                  <a:pt x="90607" y="156805"/>
                  <a:pt x="95250" y="163770"/>
                  <a:pt x="95250" y="171450"/>
                </a:cubicBezTo>
                <a:lnTo>
                  <a:pt x="95250" y="209550"/>
                </a:lnTo>
                <a:lnTo>
                  <a:pt x="285750" y="209550"/>
                </a:lnTo>
                <a:cubicBezTo>
                  <a:pt x="296287" y="209550"/>
                  <a:pt x="304800" y="218063"/>
                  <a:pt x="304800" y="228600"/>
                </a:cubicBezTo>
                <a:cubicBezTo>
                  <a:pt x="304800" y="239137"/>
                  <a:pt x="296287" y="247650"/>
                  <a:pt x="285750" y="247650"/>
                </a:cubicBezTo>
                <a:lnTo>
                  <a:pt x="95250" y="247650"/>
                </a:lnTo>
                <a:lnTo>
                  <a:pt x="95250" y="285750"/>
                </a:lnTo>
                <a:cubicBezTo>
                  <a:pt x="95250" y="293430"/>
                  <a:pt x="90607" y="300395"/>
                  <a:pt x="83463" y="303371"/>
                </a:cubicBezTo>
                <a:cubicBezTo>
                  <a:pt x="76319" y="306348"/>
                  <a:pt x="68163" y="304681"/>
                  <a:pt x="62686" y="299264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320800" y="508000"/>
            <a:ext cx="5778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会计对象：资金运动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1270000"/>
            <a:ext cx="1625600" cy="50800"/>
          </a:xfrm>
          <a:custGeom>
            <a:avLst/>
            <a:gdLst/>
            <a:ahLst/>
            <a:cxnLst/>
            <a:rect l="l" t="t" r="r" b="b"/>
            <a:pathLst>
              <a:path w="1625600" h="50800">
                <a:moveTo>
                  <a:pt x="0" y="0"/>
                </a:moveTo>
                <a:lnTo>
                  <a:pt x="1625600" y="0"/>
                </a:lnTo>
                <a:lnTo>
                  <a:pt x="1625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508000" y="1625600"/>
            <a:ext cx="15240000" cy="2844800"/>
          </a:xfrm>
          <a:custGeom>
            <a:avLst/>
            <a:gdLst/>
            <a:ahLst/>
            <a:cxnLst/>
            <a:rect l="l" t="t" r="r" b="b"/>
            <a:pathLst>
              <a:path w="15240000" h="2844800">
                <a:moveTo>
                  <a:pt x="152396" y="0"/>
                </a:moveTo>
                <a:lnTo>
                  <a:pt x="15087604" y="0"/>
                </a:lnTo>
                <a:cubicBezTo>
                  <a:pt x="15171770" y="0"/>
                  <a:pt x="15240000" y="68230"/>
                  <a:pt x="15240000" y="152396"/>
                </a:cubicBezTo>
                <a:lnTo>
                  <a:pt x="15240000" y="2692404"/>
                </a:lnTo>
                <a:cubicBezTo>
                  <a:pt x="15240000" y="2776570"/>
                  <a:pt x="15171770" y="2844800"/>
                  <a:pt x="15087604" y="2844800"/>
                </a:cubicBezTo>
                <a:lnTo>
                  <a:pt x="152396" y="2844800"/>
                </a:lnTo>
                <a:cubicBezTo>
                  <a:pt x="68230" y="2844800"/>
                  <a:pt x="0" y="2776570"/>
                  <a:pt x="0" y="26924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7" name="Text 5"/>
          <p:cNvSpPr/>
          <p:nvPr/>
        </p:nvSpPr>
        <p:spPr>
          <a:xfrm>
            <a:off x="812800" y="1930400"/>
            <a:ext cx="14820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资金运动完整循环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56097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9" name="Shape 7"/>
          <p:cNvSpPr/>
          <p:nvPr/>
        </p:nvSpPr>
        <p:spPr>
          <a:xfrm>
            <a:off x="1476772" y="2959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312241"/>
                </a:moveTo>
                <a:lnTo>
                  <a:pt x="0" y="81483"/>
                </a:lnTo>
                <a:cubicBezTo>
                  <a:pt x="0" y="64219"/>
                  <a:pt x="17934" y="52760"/>
                  <a:pt x="34454" y="57671"/>
                </a:cubicBezTo>
                <a:cubicBezTo>
                  <a:pt x="99715" y="77167"/>
                  <a:pt x="145852" y="61764"/>
                  <a:pt x="192286" y="46286"/>
                </a:cubicBezTo>
                <a:cubicBezTo>
                  <a:pt x="240283" y="30287"/>
                  <a:pt x="288578" y="14213"/>
                  <a:pt x="358453" y="36537"/>
                </a:cubicBezTo>
                <a:cubicBezTo>
                  <a:pt x="372219" y="40928"/>
                  <a:pt x="381000" y="54248"/>
                  <a:pt x="381000" y="68759"/>
                </a:cubicBezTo>
                <a:lnTo>
                  <a:pt x="381000" y="299517"/>
                </a:lnTo>
                <a:cubicBezTo>
                  <a:pt x="381000" y="316781"/>
                  <a:pt x="363066" y="328240"/>
                  <a:pt x="346621" y="323329"/>
                </a:cubicBezTo>
                <a:cubicBezTo>
                  <a:pt x="281360" y="303833"/>
                  <a:pt x="235148" y="319236"/>
                  <a:pt x="188788" y="334714"/>
                </a:cubicBezTo>
                <a:cubicBezTo>
                  <a:pt x="140791" y="350713"/>
                  <a:pt x="92497" y="366787"/>
                  <a:pt x="22622" y="344463"/>
                </a:cubicBezTo>
                <a:cubicBezTo>
                  <a:pt x="8855" y="340072"/>
                  <a:pt x="74" y="326752"/>
                  <a:pt x="74" y="312241"/>
                </a:cubicBezTo>
                <a:close/>
                <a:moveTo>
                  <a:pt x="250031" y="190500"/>
                </a:moveTo>
                <a:cubicBezTo>
                  <a:pt x="250031" y="151061"/>
                  <a:pt x="223391" y="119063"/>
                  <a:pt x="190500" y="119063"/>
                </a:cubicBezTo>
                <a:cubicBezTo>
                  <a:pt x="157609" y="119063"/>
                  <a:pt x="130969" y="151061"/>
                  <a:pt x="130969" y="190500"/>
                </a:cubicBezTo>
                <a:cubicBezTo>
                  <a:pt x="130969" y="229939"/>
                  <a:pt x="157609" y="261938"/>
                  <a:pt x="190500" y="261938"/>
                </a:cubicBezTo>
                <a:cubicBezTo>
                  <a:pt x="223391" y="261938"/>
                  <a:pt x="250031" y="229939"/>
                  <a:pt x="250031" y="190500"/>
                </a:cubicBezTo>
                <a:close/>
                <a:moveTo>
                  <a:pt x="89297" y="307777"/>
                </a:moveTo>
                <a:cubicBezTo>
                  <a:pt x="92571" y="307777"/>
                  <a:pt x="95176" y="304949"/>
                  <a:pt x="94655" y="301749"/>
                </a:cubicBezTo>
                <a:cubicBezTo>
                  <a:pt x="91232" y="281062"/>
                  <a:pt x="74563" y="264914"/>
                  <a:pt x="53578" y="262310"/>
                </a:cubicBezTo>
                <a:cubicBezTo>
                  <a:pt x="50304" y="261938"/>
                  <a:pt x="47625" y="264616"/>
                  <a:pt x="47625" y="267891"/>
                </a:cubicBezTo>
                <a:lnTo>
                  <a:pt x="47625" y="297582"/>
                </a:lnTo>
                <a:cubicBezTo>
                  <a:pt x="47625" y="300261"/>
                  <a:pt x="49411" y="302642"/>
                  <a:pt x="52090" y="303312"/>
                </a:cubicBezTo>
                <a:cubicBezTo>
                  <a:pt x="65410" y="306437"/>
                  <a:pt x="77614" y="307851"/>
                  <a:pt x="89297" y="307851"/>
                </a:cubicBezTo>
                <a:close/>
                <a:moveTo>
                  <a:pt x="326306" y="269751"/>
                </a:moveTo>
                <a:cubicBezTo>
                  <a:pt x="330026" y="270346"/>
                  <a:pt x="333375" y="267519"/>
                  <a:pt x="333375" y="263798"/>
                </a:cubicBezTo>
                <a:lnTo>
                  <a:pt x="333375" y="232097"/>
                </a:lnTo>
                <a:cubicBezTo>
                  <a:pt x="333375" y="228823"/>
                  <a:pt x="330696" y="226070"/>
                  <a:pt x="327422" y="226516"/>
                </a:cubicBezTo>
                <a:cubicBezTo>
                  <a:pt x="308670" y="228823"/>
                  <a:pt x="293266" y="242069"/>
                  <a:pt x="287834" y="259705"/>
                </a:cubicBezTo>
                <a:cubicBezTo>
                  <a:pt x="286792" y="263203"/>
                  <a:pt x="289545" y="266477"/>
                  <a:pt x="293191" y="266551"/>
                </a:cubicBezTo>
                <a:cubicBezTo>
                  <a:pt x="303758" y="266849"/>
                  <a:pt x="314771" y="267816"/>
                  <a:pt x="326231" y="269751"/>
                </a:cubicBezTo>
                <a:close/>
                <a:moveTo>
                  <a:pt x="333375" y="113109"/>
                </a:moveTo>
                <a:lnTo>
                  <a:pt x="333375" y="83418"/>
                </a:lnTo>
                <a:cubicBezTo>
                  <a:pt x="333375" y="80739"/>
                  <a:pt x="331515" y="78358"/>
                  <a:pt x="328910" y="77688"/>
                </a:cubicBezTo>
                <a:cubicBezTo>
                  <a:pt x="315590" y="74563"/>
                  <a:pt x="303386" y="73149"/>
                  <a:pt x="291703" y="73149"/>
                </a:cubicBezTo>
                <a:cubicBezTo>
                  <a:pt x="288429" y="73149"/>
                  <a:pt x="285824" y="75977"/>
                  <a:pt x="286345" y="79177"/>
                </a:cubicBezTo>
                <a:cubicBezTo>
                  <a:pt x="289768" y="99864"/>
                  <a:pt x="306437" y="116012"/>
                  <a:pt x="327422" y="118616"/>
                </a:cubicBezTo>
                <a:cubicBezTo>
                  <a:pt x="330696" y="118988"/>
                  <a:pt x="333375" y="116309"/>
                  <a:pt x="333375" y="113035"/>
                </a:cubicBezTo>
                <a:close/>
                <a:moveTo>
                  <a:pt x="93166" y="121221"/>
                </a:moveTo>
                <a:cubicBezTo>
                  <a:pt x="94208" y="117723"/>
                  <a:pt x="91455" y="114449"/>
                  <a:pt x="87809" y="114374"/>
                </a:cubicBezTo>
                <a:cubicBezTo>
                  <a:pt x="77242" y="114077"/>
                  <a:pt x="66229" y="113109"/>
                  <a:pt x="54769" y="111175"/>
                </a:cubicBezTo>
                <a:cubicBezTo>
                  <a:pt x="51048" y="110579"/>
                  <a:pt x="47699" y="113407"/>
                  <a:pt x="47699" y="117128"/>
                </a:cubicBezTo>
                <a:lnTo>
                  <a:pt x="47625" y="148828"/>
                </a:lnTo>
                <a:cubicBezTo>
                  <a:pt x="47625" y="152102"/>
                  <a:pt x="50304" y="154856"/>
                  <a:pt x="53578" y="154409"/>
                </a:cubicBezTo>
                <a:cubicBezTo>
                  <a:pt x="72330" y="152102"/>
                  <a:pt x="87734" y="138857"/>
                  <a:pt x="93166" y="121221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10" name="Text 8"/>
          <p:cNvSpPr/>
          <p:nvPr/>
        </p:nvSpPr>
        <p:spPr>
          <a:xfrm>
            <a:off x="749300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货币资金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2769592" y="3194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2" name="Shape 10"/>
          <p:cNvSpPr/>
          <p:nvPr/>
        </p:nvSpPr>
        <p:spPr>
          <a:xfrm>
            <a:off x="3741539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3" name="Shape 11"/>
          <p:cNvSpPr/>
          <p:nvPr/>
        </p:nvSpPr>
        <p:spPr>
          <a:xfrm>
            <a:off x="4062214" y="2959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66688" y="0"/>
                </a:moveTo>
                <a:lnTo>
                  <a:pt x="166688" y="47625"/>
                </a:lnTo>
                <a:cubicBezTo>
                  <a:pt x="166688" y="54173"/>
                  <a:pt x="172045" y="59531"/>
                  <a:pt x="178594" y="59531"/>
                </a:cubicBezTo>
                <a:lnTo>
                  <a:pt x="202406" y="59531"/>
                </a:lnTo>
                <a:cubicBezTo>
                  <a:pt x="208955" y="59531"/>
                  <a:pt x="214313" y="54173"/>
                  <a:pt x="214313" y="47625"/>
                </a:cubicBezTo>
                <a:lnTo>
                  <a:pt x="214313" y="0"/>
                </a:lnTo>
                <a:lnTo>
                  <a:pt x="238125" y="0"/>
                </a:lnTo>
                <a:cubicBezTo>
                  <a:pt x="264393" y="0"/>
                  <a:pt x="285750" y="21357"/>
                  <a:pt x="285750" y="47625"/>
                </a:cubicBezTo>
                <a:lnTo>
                  <a:pt x="285750" y="142875"/>
                </a:lnTo>
                <a:cubicBezTo>
                  <a:pt x="285750" y="146968"/>
                  <a:pt x="285229" y="150986"/>
                  <a:pt x="284262" y="154781"/>
                </a:cubicBezTo>
                <a:lnTo>
                  <a:pt x="96738" y="154781"/>
                </a:lnTo>
                <a:cubicBezTo>
                  <a:pt x="95771" y="150986"/>
                  <a:pt x="95250" y="146968"/>
                  <a:pt x="95250" y="142875"/>
                </a:cubicBezTo>
                <a:lnTo>
                  <a:pt x="95250" y="47625"/>
                </a:lnTo>
                <a:cubicBezTo>
                  <a:pt x="95250" y="21357"/>
                  <a:pt x="116607" y="0"/>
                  <a:pt x="142875" y="0"/>
                </a:cubicBezTo>
                <a:lnTo>
                  <a:pt x="166688" y="0"/>
                </a:lnTo>
                <a:close/>
                <a:moveTo>
                  <a:pt x="238125" y="381000"/>
                </a:moveTo>
                <a:cubicBezTo>
                  <a:pt x="229791" y="381000"/>
                  <a:pt x="221903" y="378842"/>
                  <a:pt x="215057" y="375047"/>
                </a:cubicBezTo>
                <a:cubicBezTo>
                  <a:pt x="222126" y="362769"/>
                  <a:pt x="226219" y="348555"/>
                  <a:pt x="226219" y="333375"/>
                </a:cubicBezTo>
                <a:lnTo>
                  <a:pt x="226219" y="238125"/>
                </a:lnTo>
                <a:cubicBezTo>
                  <a:pt x="226219" y="222945"/>
                  <a:pt x="222126" y="208731"/>
                  <a:pt x="215057" y="196453"/>
                </a:cubicBezTo>
                <a:cubicBezTo>
                  <a:pt x="221903" y="192658"/>
                  <a:pt x="229716" y="190500"/>
                  <a:pt x="238125" y="190500"/>
                </a:cubicBezTo>
                <a:lnTo>
                  <a:pt x="261938" y="190500"/>
                </a:lnTo>
                <a:lnTo>
                  <a:pt x="261938" y="238125"/>
                </a:lnTo>
                <a:cubicBezTo>
                  <a:pt x="261938" y="244673"/>
                  <a:pt x="267295" y="250031"/>
                  <a:pt x="273844" y="250031"/>
                </a:cubicBezTo>
                <a:lnTo>
                  <a:pt x="297656" y="250031"/>
                </a:lnTo>
                <a:cubicBezTo>
                  <a:pt x="304205" y="250031"/>
                  <a:pt x="309563" y="244673"/>
                  <a:pt x="309563" y="238125"/>
                </a:cubicBezTo>
                <a:lnTo>
                  <a:pt x="309563" y="190500"/>
                </a:lnTo>
                <a:lnTo>
                  <a:pt x="333375" y="190500"/>
                </a:lnTo>
                <a:cubicBezTo>
                  <a:pt x="359643" y="190500"/>
                  <a:pt x="381000" y="211857"/>
                  <a:pt x="381000" y="238125"/>
                </a:cubicBezTo>
                <a:lnTo>
                  <a:pt x="381000" y="333375"/>
                </a:lnTo>
                <a:cubicBezTo>
                  <a:pt x="381000" y="359643"/>
                  <a:pt x="359643" y="381000"/>
                  <a:pt x="333375" y="381000"/>
                </a:cubicBezTo>
                <a:lnTo>
                  <a:pt x="238125" y="381000"/>
                </a:lnTo>
                <a:close/>
                <a:moveTo>
                  <a:pt x="0" y="238125"/>
                </a:moveTo>
                <a:cubicBezTo>
                  <a:pt x="0" y="211857"/>
                  <a:pt x="21357" y="190500"/>
                  <a:pt x="47625" y="190500"/>
                </a:cubicBezTo>
                <a:lnTo>
                  <a:pt x="71438" y="190500"/>
                </a:lnTo>
                <a:lnTo>
                  <a:pt x="71438" y="238125"/>
                </a:lnTo>
                <a:cubicBezTo>
                  <a:pt x="71438" y="244673"/>
                  <a:pt x="76795" y="250031"/>
                  <a:pt x="83344" y="250031"/>
                </a:cubicBezTo>
                <a:lnTo>
                  <a:pt x="107156" y="250031"/>
                </a:lnTo>
                <a:cubicBezTo>
                  <a:pt x="113705" y="250031"/>
                  <a:pt x="119063" y="244673"/>
                  <a:pt x="119063" y="238125"/>
                </a:cubicBezTo>
                <a:lnTo>
                  <a:pt x="119063" y="190500"/>
                </a:lnTo>
                <a:lnTo>
                  <a:pt x="142875" y="190500"/>
                </a:lnTo>
                <a:cubicBezTo>
                  <a:pt x="169143" y="190500"/>
                  <a:pt x="190500" y="211857"/>
                  <a:pt x="190500" y="238125"/>
                </a:cubicBezTo>
                <a:lnTo>
                  <a:pt x="190500" y="333375"/>
                </a:lnTo>
                <a:cubicBezTo>
                  <a:pt x="190500" y="359643"/>
                  <a:pt x="169143" y="381000"/>
                  <a:pt x="14287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23812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14" name="Text 12"/>
          <p:cNvSpPr/>
          <p:nvPr/>
        </p:nvSpPr>
        <p:spPr>
          <a:xfrm>
            <a:off x="3334742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原材料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355034" y="3194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6" name="Shape 14"/>
          <p:cNvSpPr/>
          <p:nvPr/>
        </p:nvSpPr>
        <p:spPr>
          <a:xfrm>
            <a:off x="6326981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7" name="Shape 15"/>
          <p:cNvSpPr/>
          <p:nvPr/>
        </p:nvSpPr>
        <p:spPr>
          <a:xfrm>
            <a:off x="6600031" y="29591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09488" y="156642"/>
                </a:moveTo>
                <a:cubicBezTo>
                  <a:pt x="318567" y="154186"/>
                  <a:pt x="328092" y="158502"/>
                  <a:pt x="332184" y="166911"/>
                </a:cubicBezTo>
                <a:lnTo>
                  <a:pt x="346025" y="194890"/>
                </a:lnTo>
                <a:cubicBezTo>
                  <a:pt x="353690" y="195932"/>
                  <a:pt x="361206" y="198016"/>
                  <a:pt x="368275" y="200918"/>
                </a:cubicBezTo>
                <a:lnTo>
                  <a:pt x="394320" y="183579"/>
                </a:lnTo>
                <a:cubicBezTo>
                  <a:pt x="402134" y="178371"/>
                  <a:pt x="412477" y="179412"/>
                  <a:pt x="419100" y="186035"/>
                </a:cubicBezTo>
                <a:lnTo>
                  <a:pt x="433388" y="200323"/>
                </a:lnTo>
                <a:cubicBezTo>
                  <a:pt x="440010" y="206946"/>
                  <a:pt x="441052" y="217363"/>
                  <a:pt x="435843" y="225103"/>
                </a:cubicBezTo>
                <a:lnTo>
                  <a:pt x="418505" y="251073"/>
                </a:lnTo>
                <a:cubicBezTo>
                  <a:pt x="419919" y="254571"/>
                  <a:pt x="421184" y="258217"/>
                  <a:pt x="422225" y="262012"/>
                </a:cubicBezTo>
                <a:cubicBezTo>
                  <a:pt x="423267" y="265807"/>
                  <a:pt x="423937" y="269528"/>
                  <a:pt x="424458" y="273323"/>
                </a:cubicBezTo>
                <a:lnTo>
                  <a:pt x="452512" y="287164"/>
                </a:lnTo>
                <a:cubicBezTo>
                  <a:pt x="460921" y="291331"/>
                  <a:pt x="465237" y="300856"/>
                  <a:pt x="462781" y="309860"/>
                </a:cubicBezTo>
                <a:lnTo>
                  <a:pt x="457572" y="329357"/>
                </a:lnTo>
                <a:cubicBezTo>
                  <a:pt x="455116" y="338361"/>
                  <a:pt x="446708" y="344463"/>
                  <a:pt x="437331" y="343867"/>
                </a:cubicBezTo>
                <a:lnTo>
                  <a:pt x="406078" y="341858"/>
                </a:lnTo>
                <a:cubicBezTo>
                  <a:pt x="401389" y="347886"/>
                  <a:pt x="395957" y="353467"/>
                  <a:pt x="389781" y="358229"/>
                </a:cubicBezTo>
                <a:lnTo>
                  <a:pt x="391790" y="389409"/>
                </a:lnTo>
                <a:cubicBezTo>
                  <a:pt x="392385" y="398785"/>
                  <a:pt x="386283" y="407268"/>
                  <a:pt x="377279" y="409649"/>
                </a:cubicBezTo>
                <a:lnTo>
                  <a:pt x="357783" y="414858"/>
                </a:lnTo>
                <a:cubicBezTo>
                  <a:pt x="348704" y="417314"/>
                  <a:pt x="339254" y="412998"/>
                  <a:pt x="335087" y="404589"/>
                </a:cubicBezTo>
                <a:lnTo>
                  <a:pt x="321246" y="376610"/>
                </a:lnTo>
                <a:cubicBezTo>
                  <a:pt x="313581" y="375568"/>
                  <a:pt x="306065" y="373484"/>
                  <a:pt x="298996" y="370582"/>
                </a:cubicBezTo>
                <a:lnTo>
                  <a:pt x="272951" y="387921"/>
                </a:lnTo>
                <a:cubicBezTo>
                  <a:pt x="265137" y="393129"/>
                  <a:pt x="254794" y="392088"/>
                  <a:pt x="248171" y="385465"/>
                </a:cubicBezTo>
                <a:lnTo>
                  <a:pt x="233883" y="371177"/>
                </a:lnTo>
                <a:cubicBezTo>
                  <a:pt x="227261" y="364554"/>
                  <a:pt x="226219" y="354211"/>
                  <a:pt x="231428" y="346397"/>
                </a:cubicBezTo>
                <a:lnTo>
                  <a:pt x="248766" y="320353"/>
                </a:lnTo>
                <a:cubicBezTo>
                  <a:pt x="247352" y="316855"/>
                  <a:pt x="246087" y="313209"/>
                  <a:pt x="245046" y="309414"/>
                </a:cubicBezTo>
                <a:cubicBezTo>
                  <a:pt x="244004" y="305619"/>
                  <a:pt x="243334" y="301823"/>
                  <a:pt x="242813" y="298103"/>
                </a:cubicBezTo>
                <a:lnTo>
                  <a:pt x="214759" y="284262"/>
                </a:lnTo>
                <a:cubicBezTo>
                  <a:pt x="206350" y="280095"/>
                  <a:pt x="202109" y="270570"/>
                  <a:pt x="204490" y="261565"/>
                </a:cubicBezTo>
                <a:lnTo>
                  <a:pt x="209699" y="242069"/>
                </a:lnTo>
                <a:cubicBezTo>
                  <a:pt x="212154" y="233065"/>
                  <a:pt x="220563" y="226963"/>
                  <a:pt x="229939" y="227558"/>
                </a:cubicBezTo>
                <a:lnTo>
                  <a:pt x="261119" y="229567"/>
                </a:lnTo>
                <a:cubicBezTo>
                  <a:pt x="265807" y="223540"/>
                  <a:pt x="271239" y="217959"/>
                  <a:pt x="277416" y="213196"/>
                </a:cubicBezTo>
                <a:lnTo>
                  <a:pt x="275406" y="182091"/>
                </a:lnTo>
                <a:cubicBezTo>
                  <a:pt x="274811" y="172715"/>
                  <a:pt x="280913" y="164232"/>
                  <a:pt x="289917" y="161851"/>
                </a:cubicBezTo>
                <a:lnTo>
                  <a:pt x="309414" y="156642"/>
                </a:lnTo>
                <a:close/>
                <a:moveTo>
                  <a:pt x="333673" y="253008"/>
                </a:moveTo>
                <a:cubicBezTo>
                  <a:pt x="315602" y="253028"/>
                  <a:pt x="300947" y="267716"/>
                  <a:pt x="300968" y="285787"/>
                </a:cubicBezTo>
                <a:cubicBezTo>
                  <a:pt x="300988" y="303858"/>
                  <a:pt x="315676" y="318513"/>
                  <a:pt x="333747" y="318492"/>
                </a:cubicBezTo>
                <a:cubicBezTo>
                  <a:pt x="351818" y="318472"/>
                  <a:pt x="366473" y="303784"/>
                  <a:pt x="366452" y="285713"/>
                </a:cubicBezTo>
                <a:cubicBezTo>
                  <a:pt x="366432" y="267642"/>
                  <a:pt x="351744" y="252987"/>
                  <a:pt x="333673" y="253008"/>
                </a:cubicBezTo>
                <a:close/>
                <a:moveTo>
                  <a:pt x="167357" y="-33858"/>
                </a:moveTo>
                <a:lnTo>
                  <a:pt x="186854" y="-28649"/>
                </a:lnTo>
                <a:cubicBezTo>
                  <a:pt x="195858" y="-26194"/>
                  <a:pt x="201960" y="-17711"/>
                  <a:pt x="201364" y="-8409"/>
                </a:cubicBezTo>
                <a:lnTo>
                  <a:pt x="199355" y="22696"/>
                </a:lnTo>
                <a:cubicBezTo>
                  <a:pt x="205532" y="27459"/>
                  <a:pt x="210964" y="32965"/>
                  <a:pt x="215652" y="39067"/>
                </a:cubicBezTo>
                <a:lnTo>
                  <a:pt x="246906" y="37058"/>
                </a:lnTo>
                <a:cubicBezTo>
                  <a:pt x="256208" y="36463"/>
                  <a:pt x="264691" y="42565"/>
                  <a:pt x="267146" y="51569"/>
                </a:cubicBezTo>
                <a:lnTo>
                  <a:pt x="272355" y="71065"/>
                </a:lnTo>
                <a:cubicBezTo>
                  <a:pt x="274737" y="80070"/>
                  <a:pt x="270495" y="89595"/>
                  <a:pt x="262086" y="93762"/>
                </a:cubicBezTo>
                <a:lnTo>
                  <a:pt x="234032" y="107603"/>
                </a:lnTo>
                <a:cubicBezTo>
                  <a:pt x="233511" y="111398"/>
                  <a:pt x="232767" y="115193"/>
                  <a:pt x="231800" y="118914"/>
                </a:cubicBezTo>
                <a:cubicBezTo>
                  <a:pt x="230832" y="122634"/>
                  <a:pt x="229493" y="126355"/>
                  <a:pt x="228079" y="129853"/>
                </a:cubicBezTo>
                <a:lnTo>
                  <a:pt x="245418" y="155897"/>
                </a:lnTo>
                <a:cubicBezTo>
                  <a:pt x="250627" y="163711"/>
                  <a:pt x="249585" y="174054"/>
                  <a:pt x="242962" y="180677"/>
                </a:cubicBezTo>
                <a:lnTo>
                  <a:pt x="228674" y="194965"/>
                </a:lnTo>
                <a:cubicBezTo>
                  <a:pt x="222052" y="201588"/>
                  <a:pt x="211708" y="202629"/>
                  <a:pt x="203895" y="197421"/>
                </a:cubicBezTo>
                <a:lnTo>
                  <a:pt x="177850" y="180082"/>
                </a:lnTo>
                <a:cubicBezTo>
                  <a:pt x="170780" y="182984"/>
                  <a:pt x="163264" y="185068"/>
                  <a:pt x="155600" y="186110"/>
                </a:cubicBezTo>
                <a:lnTo>
                  <a:pt x="141759" y="214089"/>
                </a:lnTo>
                <a:cubicBezTo>
                  <a:pt x="137592" y="222498"/>
                  <a:pt x="128067" y="226740"/>
                  <a:pt x="119063" y="224358"/>
                </a:cubicBezTo>
                <a:lnTo>
                  <a:pt x="99566" y="219149"/>
                </a:lnTo>
                <a:cubicBezTo>
                  <a:pt x="90488" y="216694"/>
                  <a:pt x="84460" y="208211"/>
                  <a:pt x="85055" y="198909"/>
                </a:cubicBezTo>
                <a:lnTo>
                  <a:pt x="87064" y="167729"/>
                </a:lnTo>
                <a:cubicBezTo>
                  <a:pt x="80888" y="162967"/>
                  <a:pt x="75456" y="157460"/>
                  <a:pt x="70768" y="151358"/>
                </a:cubicBezTo>
                <a:lnTo>
                  <a:pt x="39514" y="153367"/>
                </a:lnTo>
                <a:cubicBezTo>
                  <a:pt x="30212" y="153963"/>
                  <a:pt x="21729" y="147861"/>
                  <a:pt x="19273" y="138857"/>
                </a:cubicBezTo>
                <a:lnTo>
                  <a:pt x="14064" y="119360"/>
                </a:lnTo>
                <a:cubicBezTo>
                  <a:pt x="11683" y="110356"/>
                  <a:pt x="15925" y="100831"/>
                  <a:pt x="24333" y="96664"/>
                </a:cubicBezTo>
                <a:lnTo>
                  <a:pt x="52388" y="82823"/>
                </a:lnTo>
                <a:cubicBezTo>
                  <a:pt x="52908" y="79028"/>
                  <a:pt x="53653" y="75307"/>
                  <a:pt x="54620" y="71512"/>
                </a:cubicBezTo>
                <a:cubicBezTo>
                  <a:pt x="55662" y="67717"/>
                  <a:pt x="56852" y="64071"/>
                  <a:pt x="58341" y="60573"/>
                </a:cubicBezTo>
                <a:lnTo>
                  <a:pt x="41002" y="34603"/>
                </a:lnTo>
                <a:cubicBezTo>
                  <a:pt x="35793" y="26789"/>
                  <a:pt x="36835" y="16446"/>
                  <a:pt x="43458" y="9823"/>
                </a:cubicBezTo>
                <a:lnTo>
                  <a:pt x="57745" y="-4465"/>
                </a:lnTo>
                <a:cubicBezTo>
                  <a:pt x="64368" y="-11088"/>
                  <a:pt x="74712" y="-12129"/>
                  <a:pt x="82525" y="-6921"/>
                </a:cubicBezTo>
                <a:lnTo>
                  <a:pt x="108570" y="10418"/>
                </a:lnTo>
                <a:cubicBezTo>
                  <a:pt x="115639" y="7516"/>
                  <a:pt x="123155" y="5432"/>
                  <a:pt x="130820" y="4390"/>
                </a:cubicBezTo>
                <a:lnTo>
                  <a:pt x="144661" y="-23589"/>
                </a:lnTo>
                <a:cubicBezTo>
                  <a:pt x="148828" y="-31998"/>
                  <a:pt x="158279" y="-36240"/>
                  <a:pt x="167357" y="-33858"/>
                </a:cubicBezTo>
                <a:close/>
                <a:moveTo>
                  <a:pt x="143173" y="62508"/>
                </a:moveTo>
                <a:cubicBezTo>
                  <a:pt x="125102" y="62508"/>
                  <a:pt x="110430" y="77179"/>
                  <a:pt x="110430" y="95250"/>
                </a:cubicBezTo>
                <a:cubicBezTo>
                  <a:pt x="110430" y="113321"/>
                  <a:pt x="125102" y="127992"/>
                  <a:pt x="143173" y="127992"/>
                </a:cubicBezTo>
                <a:cubicBezTo>
                  <a:pt x="161244" y="127992"/>
                  <a:pt x="175915" y="113321"/>
                  <a:pt x="175915" y="95250"/>
                </a:cubicBezTo>
                <a:cubicBezTo>
                  <a:pt x="175915" y="77179"/>
                  <a:pt x="161244" y="62508"/>
                  <a:pt x="143173" y="62508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18" name="Text 16"/>
          <p:cNvSpPr/>
          <p:nvPr/>
        </p:nvSpPr>
        <p:spPr>
          <a:xfrm>
            <a:off x="5920184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在产品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940477" y="3194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0" name="Shape 18"/>
          <p:cNvSpPr/>
          <p:nvPr/>
        </p:nvSpPr>
        <p:spPr>
          <a:xfrm>
            <a:off x="8912423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1" name="Shape 19"/>
          <p:cNvSpPr/>
          <p:nvPr/>
        </p:nvSpPr>
        <p:spPr>
          <a:xfrm>
            <a:off x="9256911" y="29591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74886" y="95250"/>
                </a:moveTo>
                <a:lnTo>
                  <a:pt x="249362" y="59531"/>
                </a:lnTo>
                <a:lnTo>
                  <a:pt x="84088" y="59531"/>
                </a:lnTo>
                <a:lnTo>
                  <a:pt x="58564" y="95250"/>
                </a:lnTo>
                <a:lnTo>
                  <a:pt x="274886" y="95250"/>
                </a:lnTo>
                <a:close/>
                <a:moveTo>
                  <a:pt x="0" y="110505"/>
                </a:moveTo>
                <a:cubicBezTo>
                  <a:pt x="0" y="100608"/>
                  <a:pt x="3125" y="90934"/>
                  <a:pt x="8855" y="82823"/>
                </a:cubicBezTo>
                <a:lnTo>
                  <a:pt x="45318" y="31849"/>
                </a:lnTo>
                <a:cubicBezTo>
                  <a:pt x="54248" y="19348"/>
                  <a:pt x="68684" y="11906"/>
                  <a:pt x="84013" y="11906"/>
                </a:cubicBezTo>
                <a:lnTo>
                  <a:pt x="249287" y="11906"/>
                </a:lnTo>
                <a:cubicBezTo>
                  <a:pt x="264691" y="11906"/>
                  <a:pt x="279127" y="19348"/>
                  <a:pt x="288057" y="31849"/>
                </a:cubicBezTo>
                <a:lnTo>
                  <a:pt x="324445" y="82823"/>
                </a:lnTo>
                <a:cubicBezTo>
                  <a:pt x="330250" y="90934"/>
                  <a:pt x="333301" y="100608"/>
                  <a:pt x="333301" y="110505"/>
                </a:cubicBezTo>
                <a:lnTo>
                  <a:pt x="333375" y="309563"/>
                </a:lnTo>
                <a:cubicBezTo>
                  <a:pt x="333375" y="335831"/>
                  <a:pt x="312018" y="357188"/>
                  <a:pt x="285750" y="357188"/>
                </a:cubicBezTo>
                <a:lnTo>
                  <a:pt x="47625" y="357188"/>
                </a:lnTo>
                <a:cubicBezTo>
                  <a:pt x="21357" y="357188"/>
                  <a:pt x="0" y="335831"/>
                  <a:pt x="0" y="309563"/>
                </a:cubicBezTo>
                <a:lnTo>
                  <a:pt x="0" y="11050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22" name="Text 20"/>
          <p:cNvSpPr/>
          <p:nvPr/>
        </p:nvSpPr>
        <p:spPr>
          <a:xfrm>
            <a:off x="8505627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产成品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0525919" y="3194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4" name="Shape 22"/>
          <p:cNvSpPr/>
          <p:nvPr/>
        </p:nvSpPr>
        <p:spPr>
          <a:xfrm>
            <a:off x="11497866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5" name="Shape 23"/>
          <p:cNvSpPr/>
          <p:nvPr/>
        </p:nvSpPr>
        <p:spPr>
          <a:xfrm>
            <a:off x="11866166" y="29591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0" y="47625"/>
                </a:moveTo>
                <a:cubicBezTo>
                  <a:pt x="0" y="21357"/>
                  <a:pt x="21357" y="0"/>
                  <a:pt x="47625" y="0"/>
                </a:cubicBezTo>
                <a:lnTo>
                  <a:pt x="158874" y="0"/>
                </a:lnTo>
                <a:cubicBezTo>
                  <a:pt x="171524" y="0"/>
                  <a:pt x="183654" y="4986"/>
                  <a:pt x="192584" y="13915"/>
                </a:cubicBezTo>
                <a:lnTo>
                  <a:pt x="271835" y="93241"/>
                </a:lnTo>
                <a:cubicBezTo>
                  <a:pt x="280764" y="102171"/>
                  <a:pt x="285750" y="114300"/>
                  <a:pt x="285750" y="126950"/>
                </a:cubicBezTo>
                <a:lnTo>
                  <a:pt x="285750" y="333375"/>
                </a:lnTo>
                <a:cubicBezTo>
                  <a:pt x="285750" y="359643"/>
                  <a:pt x="264393" y="381000"/>
                  <a:pt x="23812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47625"/>
                </a:lnTo>
                <a:close/>
                <a:moveTo>
                  <a:pt x="154781" y="43532"/>
                </a:moveTo>
                <a:lnTo>
                  <a:pt x="154781" y="113109"/>
                </a:lnTo>
                <a:cubicBezTo>
                  <a:pt x="154781" y="123006"/>
                  <a:pt x="162744" y="130969"/>
                  <a:pt x="172641" y="130969"/>
                </a:cubicBezTo>
                <a:lnTo>
                  <a:pt x="242218" y="130969"/>
                </a:lnTo>
                <a:lnTo>
                  <a:pt x="154781" y="43532"/>
                </a:lnTo>
                <a:close/>
                <a:moveTo>
                  <a:pt x="47625" y="65484"/>
                </a:moveTo>
                <a:cubicBezTo>
                  <a:pt x="47625" y="75381"/>
                  <a:pt x="55587" y="83344"/>
                  <a:pt x="65484" y="83344"/>
                </a:cubicBezTo>
                <a:lnTo>
                  <a:pt x="101203" y="83344"/>
                </a:lnTo>
                <a:cubicBezTo>
                  <a:pt x="111100" y="83344"/>
                  <a:pt x="119063" y="75381"/>
                  <a:pt x="119063" y="65484"/>
                </a:cubicBezTo>
                <a:cubicBezTo>
                  <a:pt x="119063" y="55587"/>
                  <a:pt x="111100" y="47625"/>
                  <a:pt x="101203" y="47625"/>
                </a:cubicBezTo>
                <a:lnTo>
                  <a:pt x="65484" y="47625"/>
                </a:lnTo>
                <a:cubicBezTo>
                  <a:pt x="55587" y="47625"/>
                  <a:pt x="47625" y="55587"/>
                  <a:pt x="47625" y="65484"/>
                </a:cubicBezTo>
                <a:close/>
                <a:moveTo>
                  <a:pt x="47625" y="136922"/>
                </a:moveTo>
                <a:cubicBezTo>
                  <a:pt x="47625" y="146819"/>
                  <a:pt x="55587" y="154781"/>
                  <a:pt x="65484" y="154781"/>
                </a:cubicBezTo>
                <a:lnTo>
                  <a:pt x="101203" y="154781"/>
                </a:lnTo>
                <a:cubicBezTo>
                  <a:pt x="111100" y="154781"/>
                  <a:pt x="119063" y="146819"/>
                  <a:pt x="119063" y="136922"/>
                </a:cubicBezTo>
                <a:cubicBezTo>
                  <a:pt x="119063" y="127025"/>
                  <a:pt x="111100" y="119063"/>
                  <a:pt x="101203" y="119063"/>
                </a:cubicBezTo>
                <a:lnTo>
                  <a:pt x="65484" y="119063"/>
                </a:lnTo>
                <a:cubicBezTo>
                  <a:pt x="55587" y="119063"/>
                  <a:pt x="47625" y="127025"/>
                  <a:pt x="47625" y="136922"/>
                </a:cubicBezTo>
                <a:close/>
                <a:moveTo>
                  <a:pt x="130969" y="193477"/>
                </a:moveTo>
                <a:lnTo>
                  <a:pt x="130969" y="196453"/>
                </a:lnTo>
                <a:cubicBezTo>
                  <a:pt x="109537" y="196676"/>
                  <a:pt x="92273" y="214089"/>
                  <a:pt x="92273" y="235521"/>
                </a:cubicBezTo>
                <a:cubicBezTo>
                  <a:pt x="92273" y="254645"/>
                  <a:pt x="106040" y="270942"/>
                  <a:pt x="124941" y="274067"/>
                </a:cubicBezTo>
                <a:lnTo>
                  <a:pt x="155972" y="279276"/>
                </a:lnTo>
                <a:cubicBezTo>
                  <a:pt x="160437" y="280020"/>
                  <a:pt x="163711" y="283890"/>
                  <a:pt x="163711" y="288429"/>
                </a:cubicBezTo>
                <a:cubicBezTo>
                  <a:pt x="163711" y="293563"/>
                  <a:pt x="159544" y="297731"/>
                  <a:pt x="154409" y="297731"/>
                </a:cubicBezTo>
                <a:lnTo>
                  <a:pt x="113109" y="297656"/>
                </a:lnTo>
                <a:cubicBezTo>
                  <a:pt x="104924" y="297656"/>
                  <a:pt x="98227" y="304354"/>
                  <a:pt x="98227" y="312539"/>
                </a:cubicBezTo>
                <a:cubicBezTo>
                  <a:pt x="98227" y="320725"/>
                  <a:pt x="104924" y="327422"/>
                  <a:pt x="113109" y="327422"/>
                </a:cubicBezTo>
                <a:lnTo>
                  <a:pt x="130969" y="327422"/>
                </a:lnTo>
                <a:lnTo>
                  <a:pt x="130969" y="330398"/>
                </a:lnTo>
                <a:cubicBezTo>
                  <a:pt x="130969" y="338584"/>
                  <a:pt x="137666" y="345281"/>
                  <a:pt x="145852" y="345281"/>
                </a:cubicBezTo>
                <a:cubicBezTo>
                  <a:pt x="154037" y="345281"/>
                  <a:pt x="160734" y="338584"/>
                  <a:pt x="160734" y="330398"/>
                </a:cubicBezTo>
                <a:lnTo>
                  <a:pt x="160734" y="326901"/>
                </a:lnTo>
                <a:cubicBezTo>
                  <a:pt x="179338" y="323850"/>
                  <a:pt x="193477" y="307777"/>
                  <a:pt x="193477" y="288354"/>
                </a:cubicBezTo>
                <a:cubicBezTo>
                  <a:pt x="193477" y="269230"/>
                  <a:pt x="179710" y="252933"/>
                  <a:pt x="160809" y="249808"/>
                </a:cubicBezTo>
                <a:lnTo>
                  <a:pt x="129778" y="244599"/>
                </a:lnTo>
                <a:cubicBezTo>
                  <a:pt x="125313" y="243855"/>
                  <a:pt x="122039" y="239985"/>
                  <a:pt x="122039" y="235446"/>
                </a:cubicBezTo>
                <a:cubicBezTo>
                  <a:pt x="122039" y="230312"/>
                  <a:pt x="126206" y="226144"/>
                  <a:pt x="131341" y="226144"/>
                </a:cubicBezTo>
                <a:lnTo>
                  <a:pt x="166687" y="226144"/>
                </a:lnTo>
                <a:cubicBezTo>
                  <a:pt x="174873" y="226144"/>
                  <a:pt x="181570" y="219447"/>
                  <a:pt x="181570" y="211262"/>
                </a:cubicBezTo>
                <a:cubicBezTo>
                  <a:pt x="181570" y="203076"/>
                  <a:pt x="174873" y="196379"/>
                  <a:pt x="166687" y="196379"/>
                </a:cubicBezTo>
                <a:lnTo>
                  <a:pt x="160734" y="196379"/>
                </a:lnTo>
                <a:lnTo>
                  <a:pt x="160734" y="193402"/>
                </a:lnTo>
                <a:cubicBezTo>
                  <a:pt x="160734" y="185217"/>
                  <a:pt x="154037" y="178519"/>
                  <a:pt x="145852" y="178519"/>
                </a:cubicBezTo>
                <a:cubicBezTo>
                  <a:pt x="137666" y="178519"/>
                  <a:pt x="130969" y="185217"/>
                  <a:pt x="130969" y="193402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26" name="Text 24"/>
          <p:cNvSpPr/>
          <p:nvPr/>
        </p:nvSpPr>
        <p:spPr>
          <a:xfrm>
            <a:off x="11091069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应收账款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13111361" y="3194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8" name="Shape 26"/>
          <p:cNvSpPr/>
          <p:nvPr/>
        </p:nvSpPr>
        <p:spPr>
          <a:xfrm>
            <a:off x="14083308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203200" y="0"/>
                </a:moveTo>
                <a:lnTo>
                  <a:pt x="812800" y="0"/>
                </a:lnTo>
                <a:cubicBezTo>
                  <a:pt x="924949" y="0"/>
                  <a:pt x="1016000" y="91051"/>
                  <a:pt x="1016000" y="203200"/>
                </a:cubicBezTo>
                <a:lnTo>
                  <a:pt x="1016000" y="812800"/>
                </a:lnTo>
                <a:cubicBezTo>
                  <a:pt x="1016000" y="924949"/>
                  <a:pt x="924949" y="1016000"/>
                  <a:pt x="812800" y="1016000"/>
                </a:cubicBezTo>
                <a:lnTo>
                  <a:pt x="203200" y="1016000"/>
                </a:lnTo>
                <a:cubicBezTo>
                  <a:pt x="91051" y="1016000"/>
                  <a:pt x="0" y="924949"/>
                  <a:pt x="0" y="8128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9" name="Shape 27"/>
          <p:cNvSpPr/>
          <p:nvPr/>
        </p:nvSpPr>
        <p:spPr>
          <a:xfrm>
            <a:off x="14403983" y="2959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312241"/>
                </a:moveTo>
                <a:lnTo>
                  <a:pt x="0" y="81483"/>
                </a:lnTo>
                <a:cubicBezTo>
                  <a:pt x="0" y="64219"/>
                  <a:pt x="17934" y="52760"/>
                  <a:pt x="34454" y="57671"/>
                </a:cubicBezTo>
                <a:cubicBezTo>
                  <a:pt x="99715" y="77167"/>
                  <a:pt x="145852" y="61764"/>
                  <a:pt x="192286" y="46286"/>
                </a:cubicBezTo>
                <a:cubicBezTo>
                  <a:pt x="240283" y="30287"/>
                  <a:pt x="288578" y="14213"/>
                  <a:pt x="358453" y="36537"/>
                </a:cubicBezTo>
                <a:cubicBezTo>
                  <a:pt x="372219" y="40928"/>
                  <a:pt x="381000" y="54248"/>
                  <a:pt x="381000" y="68759"/>
                </a:cubicBezTo>
                <a:lnTo>
                  <a:pt x="381000" y="299517"/>
                </a:lnTo>
                <a:cubicBezTo>
                  <a:pt x="381000" y="316781"/>
                  <a:pt x="363066" y="328240"/>
                  <a:pt x="346621" y="323329"/>
                </a:cubicBezTo>
                <a:cubicBezTo>
                  <a:pt x="281360" y="303833"/>
                  <a:pt x="235148" y="319236"/>
                  <a:pt x="188788" y="334714"/>
                </a:cubicBezTo>
                <a:cubicBezTo>
                  <a:pt x="140791" y="350713"/>
                  <a:pt x="92497" y="366787"/>
                  <a:pt x="22622" y="344463"/>
                </a:cubicBezTo>
                <a:cubicBezTo>
                  <a:pt x="8855" y="340072"/>
                  <a:pt x="74" y="326752"/>
                  <a:pt x="74" y="312241"/>
                </a:cubicBezTo>
                <a:close/>
                <a:moveTo>
                  <a:pt x="250031" y="190500"/>
                </a:moveTo>
                <a:cubicBezTo>
                  <a:pt x="250031" y="151061"/>
                  <a:pt x="223391" y="119063"/>
                  <a:pt x="190500" y="119063"/>
                </a:cubicBezTo>
                <a:cubicBezTo>
                  <a:pt x="157609" y="119063"/>
                  <a:pt x="130969" y="151061"/>
                  <a:pt x="130969" y="190500"/>
                </a:cubicBezTo>
                <a:cubicBezTo>
                  <a:pt x="130969" y="229939"/>
                  <a:pt x="157609" y="261938"/>
                  <a:pt x="190500" y="261938"/>
                </a:cubicBezTo>
                <a:cubicBezTo>
                  <a:pt x="223391" y="261938"/>
                  <a:pt x="250031" y="229939"/>
                  <a:pt x="250031" y="190500"/>
                </a:cubicBezTo>
                <a:close/>
                <a:moveTo>
                  <a:pt x="89297" y="307777"/>
                </a:moveTo>
                <a:cubicBezTo>
                  <a:pt x="92571" y="307777"/>
                  <a:pt x="95176" y="304949"/>
                  <a:pt x="94655" y="301749"/>
                </a:cubicBezTo>
                <a:cubicBezTo>
                  <a:pt x="91232" y="281062"/>
                  <a:pt x="74563" y="264914"/>
                  <a:pt x="53578" y="262310"/>
                </a:cubicBezTo>
                <a:cubicBezTo>
                  <a:pt x="50304" y="261938"/>
                  <a:pt x="47625" y="264616"/>
                  <a:pt x="47625" y="267891"/>
                </a:cubicBezTo>
                <a:lnTo>
                  <a:pt x="47625" y="297582"/>
                </a:lnTo>
                <a:cubicBezTo>
                  <a:pt x="47625" y="300261"/>
                  <a:pt x="49411" y="302642"/>
                  <a:pt x="52090" y="303312"/>
                </a:cubicBezTo>
                <a:cubicBezTo>
                  <a:pt x="65410" y="306437"/>
                  <a:pt x="77614" y="307851"/>
                  <a:pt x="89297" y="307851"/>
                </a:cubicBezTo>
                <a:close/>
                <a:moveTo>
                  <a:pt x="326306" y="269751"/>
                </a:moveTo>
                <a:cubicBezTo>
                  <a:pt x="330026" y="270346"/>
                  <a:pt x="333375" y="267519"/>
                  <a:pt x="333375" y="263798"/>
                </a:cubicBezTo>
                <a:lnTo>
                  <a:pt x="333375" y="232097"/>
                </a:lnTo>
                <a:cubicBezTo>
                  <a:pt x="333375" y="228823"/>
                  <a:pt x="330696" y="226070"/>
                  <a:pt x="327422" y="226516"/>
                </a:cubicBezTo>
                <a:cubicBezTo>
                  <a:pt x="308670" y="228823"/>
                  <a:pt x="293266" y="242069"/>
                  <a:pt x="287834" y="259705"/>
                </a:cubicBezTo>
                <a:cubicBezTo>
                  <a:pt x="286792" y="263203"/>
                  <a:pt x="289545" y="266477"/>
                  <a:pt x="293191" y="266551"/>
                </a:cubicBezTo>
                <a:cubicBezTo>
                  <a:pt x="303758" y="266849"/>
                  <a:pt x="314771" y="267816"/>
                  <a:pt x="326231" y="269751"/>
                </a:cubicBezTo>
                <a:close/>
                <a:moveTo>
                  <a:pt x="333375" y="113109"/>
                </a:moveTo>
                <a:lnTo>
                  <a:pt x="333375" y="83418"/>
                </a:lnTo>
                <a:cubicBezTo>
                  <a:pt x="333375" y="80739"/>
                  <a:pt x="331515" y="78358"/>
                  <a:pt x="328910" y="77688"/>
                </a:cubicBezTo>
                <a:cubicBezTo>
                  <a:pt x="315590" y="74563"/>
                  <a:pt x="303386" y="73149"/>
                  <a:pt x="291703" y="73149"/>
                </a:cubicBezTo>
                <a:cubicBezTo>
                  <a:pt x="288429" y="73149"/>
                  <a:pt x="285824" y="75977"/>
                  <a:pt x="286345" y="79177"/>
                </a:cubicBezTo>
                <a:cubicBezTo>
                  <a:pt x="289768" y="99864"/>
                  <a:pt x="306437" y="116012"/>
                  <a:pt x="327422" y="118616"/>
                </a:cubicBezTo>
                <a:cubicBezTo>
                  <a:pt x="330696" y="118988"/>
                  <a:pt x="333375" y="116309"/>
                  <a:pt x="333375" y="113035"/>
                </a:cubicBezTo>
                <a:close/>
                <a:moveTo>
                  <a:pt x="93166" y="121221"/>
                </a:moveTo>
                <a:cubicBezTo>
                  <a:pt x="94208" y="117723"/>
                  <a:pt x="91455" y="114449"/>
                  <a:pt x="87809" y="114374"/>
                </a:cubicBezTo>
                <a:cubicBezTo>
                  <a:pt x="77242" y="114077"/>
                  <a:pt x="66229" y="113109"/>
                  <a:pt x="54769" y="111175"/>
                </a:cubicBezTo>
                <a:cubicBezTo>
                  <a:pt x="51048" y="110579"/>
                  <a:pt x="47699" y="113407"/>
                  <a:pt x="47699" y="117128"/>
                </a:cubicBezTo>
                <a:lnTo>
                  <a:pt x="47625" y="148828"/>
                </a:lnTo>
                <a:cubicBezTo>
                  <a:pt x="47625" y="152102"/>
                  <a:pt x="50304" y="154856"/>
                  <a:pt x="53578" y="154409"/>
                </a:cubicBezTo>
                <a:cubicBezTo>
                  <a:pt x="72330" y="152102"/>
                  <a:pt x="87734" y="138857"/>
                  <a:pt x="93166" y="121221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30" name="Text 28"/>
          <p:cNvSpPr/>
          <p:nvPr/>
        </p:nvSpPr>
        <p:spPr>
          <a:xfrm>
            <a:off x="13676511" y="38100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货币资金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08000" y="4800600"/>
            <a:ext cx="4876800" cy="3479800"/>
          </a:xfrm>
          <a:custGeom>
            <a:avLst/>
            <a:gdLst/>
            <a:ahLst/>
            <a:cxnLst/>
            <a:rect l="l" t="t" r="r" b="b"/>
            <a:pathLst>
              <a:path w="4876800" h="3479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3327385"/>
                </a:lnTo>
                <a:cubicBezTo>
                  <a:pt x="4876800" y="3411561"/>
                  <a:pt x="4808561" y="3479800"/>
                  <a:pt x="4724385" y="3479800"/>
                </a:cubicBezTo>
                <a:lnTo>
                  <a:pt x="152415" y="3479800"/>
                </a:lnTo>
                <a:cubicBezTo>
                  <a:pt x="68239" y="3479800"/>
                  <a:pt x="0" y="3411561"/>
                  <a:pt x="0" y="3327385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2" name="Shape 30"/>
          <p:cNvSpPr/>
          <p:nvPr/>
        </p:nvSpPr>
        <p:spPr>
          <a:xfrm>
            <a:off x="508000" y="48006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3" name="Shape 31"/>
          <p:cNvSpPr/>
          <p:nvPr/>
        </p:nvSpPr>
        <p:spPr>
          <a:xfrm>
            <a:off x="812800" y="5130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4" name="Shape 32"/>
          <p:cNvSpPr/>
          <p:nvPr/>
        </p:nvSpPr>
        <p:spPr>
          <a:xfrm>
            <a:off x="996950" y="5334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-9525"/>
                </a:moveTo>
                <a:cubicBezTo>
                  <a:pt x="163532" y="-9525"/>
                  <a:pt x="157163" y="-3155"/>
                  <a:pt x="157163" y="4763"/>
                </a:cubicBezTo>
                <a:lnTo>
                  <a:pt x="157163" y="11906"/>
                </a:lnTo>
                <a:lnTo>
                  <a:pt x="156091" y="11906"/>
                </a:lnTo>
                <a:cubicBezTo>
                  <a:pt x="134303" y="11906"/>
                  <a:pt x="116681" y="29587"/>
                  <a:pt x="116681" y="51316"/>
                </a:cubicBezTo>
                <a:cubicBezTo>
                  <a:pt x="116681" y="71199"/>
                  <a:pt x="131505" y="87987"/>
                  <a:pt x="151209" y="90428"/>
                </a:cubicBezTo>
                <a:lnTo>
                  <a:pt x="187523" y="94952"/>
                </a:lnTo>
                <a:cubicBezTo>
                  <a:pt x="190560" y="95310"/>
                  <a:pt x="192881" y="97929"/>
                  <a:pt x="192881" y="101025"/>
                </a:cubicBezTo>
                <a:cubicBezTo>
                  <a:pt x="192881" y="104418"/>
                  <a:pt x="190143" y="107097"/>
                  <a:pt x="186809" y="107097"/>
                </a:cubicBezTo>
                <a:lnTo>
                  <a:pt x="142875" y="107156"/>
                </a:lnTo>
                <a:cubicBezTo>
                  <a:pt x="133648" y="107156"/>
                  <a:pt x="126206" y="114598"/>
                  <a:pt x="126206" y="123825"/>
                </a:cubicBezTo>
                <a:cubicBezTo>
                  <a:pt x="126206" y="133052"/>
                  <a:pt x="133648" y="140494"/>
                  <a:pt x="142875" y="140494"/>
                </a:cubicBezTo>
                <a:lnTo>
                  <a:pt x="157163" y="140494"/>
                </a:lnTo>
                <a:lnTo>
                  <a:pt x="157163" y="147638"/>
                </a:lnTo>
                <a:cubicBezTo>
                  <a:pt x="157163" y="155555"/>
                  <a:pt x="163532" y="161925"/>
                  <a:pt x="171450" y="161925"/>
                </a:cubicBezTo>
                <a:cubicBezTo>
                  <a:pt x="179368" y="161925"/>
                  <a:pt x="185738" y="155555"/>
                  <a:pt x="185738" y="147638"/>
                </a:cubicBezTo>
                <a:lnTo>
                  <a:pt x="185738" y="140494"/>
                </a:lnTo>
                <a:lnTo>
                  <a:pt x="186809" y="140494"/>
                </a:lnTo>
                <a:cubicBezTo>
                  <a:pt x="208598" y="140494"/>
                  <a:pt x="226219" y="122813"/>
                  <a:pt x="226219" y="101084"/>
                </a:cubicBezTo>
                <a:cubicBezTo>
                  <a:pt x="226219" y="81201"/>
                  <a:pt x="211395" y="64413"/>
                  <a:pt x="191691" y="61972"/>
                </a:cubicBezTo>
                <a:lnTo>
                  <a:pt x="155377" y="57448"/>
                </a:lnTo>
                <a:cubicBezTo>
                  <a:pt x="152340" y="57090"/>
                  <a:pt x="150019" y="54471"/>
                  <a:pt x="150019" y="51375"/>
                </a:cubicBezTo>
                <a:cubicBezTo>
                  <a:pt x="150019" y="47982"/>
                  <a:pt x="152757" y="45303"/>
                  <a:pt x="156091" y="45303"/>
                </a:cubicBezTo>
                <a:lnTo>
                  <a:pt x="195263" y="45244"/>
                </a:lnTo>
                <a:cubicBezTo>
                  <a:pt x="204490" y="45244"/>
                  <a:pt x="211931" y="37802"/>
                  <a:pt x="211931" y="28575"/>
                </a:cubicBezTo>
                <a:cubicBezTo>
                  <a:pt x="211931" y="19348"/>
                  <a:pt x="204490" y="11906"/>
                  <a:pt x="195263" y="11906"/>
                </a:cubicBezTo>
                <a:lnTo>
                  <a:pt x="185738" y="11906"/>
                </a:lnTo>
                <a:lnTo>
                  <a:pt x="185738" y="4763"/>
                </a:lnTo>
                <a:cubicBezTo>
                  <a:pt x="185738" y="-3155"/>
                  <a:pt x="179368" y="-9525"/>
                  <a:pt x="171450" y="-9525"/>
                </a:cubicBezTo>
                <a:close/>
                <a:moveTo>
                  <a:pt x="65068" y="203299"/>
                </a:moveTo>
                <a:lnTo>
                  <a:pt x="39707" y="228600"/>
                </a:lnTo>
                <a:lnTo>
                  <a:pt x="19050" y="228600"/>
                </a:lnTo>
                <a:cubicBezTo>
                  <a:pt x="8513" y="228600"/>
                  <a:pt x="0" y="237113"/>
                  <a:pt x="0" y="247650"/>
                </a:cubicBezTo>
                <a:lnTo>
                  <a:pt x="0" y="285750"/>
                </a:lnTo>
                <a:cubicBezTo>
                  <a:pt x="0" y="296287"/>
                  <a:pt x="8513" y="304800"/>
                  <a:pt x="19050" y="304800"/>
                </a:cubicBezTo>
                <a:lnTo>
                  <a:pt x="209848" y="304800"/>
                </a:lnTo>
                <a:cubicBezTo>
                  <a:pt x="227112" y="304800"/>
                  <a:pt x="243959" y="299264"/>
                  <a:pt x="257889" y="289024"/>
                </a:cubicBezTo>
                <a:lnTo>
                  <a:pt x="333256" y="233482"/>
                </a:lnTo>
                <a:cubicBezTo>
                  <a:pt x="343852" y="225683"/>
                  <a:pt x="346115" y="210800"/>
                  <a:pt x="338316" y="200204"/>
                </a:cubicBezTo>
                <a:cubicBezTo>
                  <a:pt x="330518" y="189607"/>
                  <a:pt x="315635" y="187345"/>
                  <a:pt x="305038" y="195143"/>
                </a:cubicBezTo>
                <a:lnTo>
                  <a:pt x="233720" y="247650"/>
                </a:lnTo>
                <a:lnTo>
                  <a:pt x="166688" y="247650"/>
                </a:lnTo>
                <a:cubicBezTo>
                  <a:pt x="158770" y="247650"/>
                  <a:pt x="152400" y="241280"/>
                  <a:pt x="152400" y="233363"/>
                </a:cubicBezTo>
                <a:cubicBezTo>
                  <a:pt x="152400" y="225445"/>
                  <a:pt x="158770" y="219075"/>
                  <a:pt x="166688" y="219075"/>
                </a:cubicBezTo>
                <a:lnTo>
                  <a:pt x="209550" y="219075"/>
                </a:lnTo>
                <a:cubicBezTo>
                  <a:pt x="220087" y="219075"/>
                  <a:pt x="228600" y="210562"/>
                  <a:pt x="228600" y="200025"/>
                </a:cubicBezTo>
                <a:cubicBezTo>
                  <a:pt x="228600" y="189488"/>
                  <a:pt x="220087" y="180975"/>
                  <a:pt x="209550" y="180975"/>
                </a:cubicBezTo>
                <a:lnTo>
                  <a:pt x="118943" y="180975"/>
                </a:lnTo>
                <a:cubicBezTo>
                  <a:pt x="98762" y="180975"/>
                  <a:pt x="79355" y="189012"/>
                  <a:pt x="65068" y="203299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35" name="Text 33"/>
          <p:cNvSpPr/>
          <p:nvPr/>
        </p:nvSpPr>
        <p:spPr>
          <a:xfrm>
            <a:off x="1676400" y="5283200"/>
            <a:ext cx="1371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筹资活动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12800" y="60452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企业获取资金的渠道，形成资金来源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38200" y="68453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8" name="Text 36"/>
          <p:cNvSpPr/>
          <p:nvPr/>
        </p:nvSpPr>
        <p:spPr>
          <a:xfrm>
            <a:off x="1199753" y="6604000"/>
            <a:ext cx="40005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股东投入：</a:t>
            </a:r>
            <a:r>
              <a:rPr lang="en-US" sz="18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发行股票，形成所有者权益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44550" y="75311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0" name="Text 38"/>
          <p:cNvSpPr/>
          <p:nvPr/>
        </p:nvSpPr>
        <p:spPr>
          <a:xfrm>
            <a:off x="1200150" y="7467600"/>
            <a:ext cx="331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银行借款：</a:t>
            </a:r>
            <a:r>
              <a:rPr lang="en-US" sz="18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取得贷款，形成负债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689600" y="4800600"/>
            <a:ext cx="4876800" cy="3479800"/>
          </a:xfrm>
          <a:custGeom>
            <a:avLst/>
            <a:gdLst/>
            <a:ahLst/>
            <a:cxnLst/>
            <a:rect l="l" t="t" r="r" b="b"/>
            <a:pathLst>
              <a:path w="4876800" h="3479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3327385"/>
                </a:lnTo>
                <a:cubicBezTo>
                  <a:pt x="4876800" y="3411561"/>
                  <a:pt x="4808561" y="3479800"/>
                  <a:pt x="4724385" y="3479800"/>
                </a:cubicBezTo>
                <a:lnTo>
                  <a:pt x="152415" y="3479800"/>
                </a:lnTo>
                <a:cubicBezTo>
                  <a:pt x="68239" y="3479800"/>
                  <a:pt x="0" y="3411561"/>
                  <a:pt x="0" y="3327385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5689600" y="48006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3" name="Shape 41"/>
          <p:cNvSpPr/>
          <p:nvPr/>
        </p:nvSpPr>
        <p:spPr>
          <a:xfrm>
            <a:off x="5994400" y="5130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4" name="Shape 42"/>
          <p:cNvSpPr/>
          <p:nvPr/>
        </p:nvSpPr>
        <p:spPr>
          <a:xfrm>
            <a:off x="6197600" y="5334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5" name="Text 43"/>
          <p:cNvSpPr/>
          <p:nvPr/>
        </p:nvSpPr>
        <p:spPr>
          <a:xfrm>
            <a:off x="6858000" y="5283200"/>
            <a:ext cx="1371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投资活动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994400" y="60452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资金运用，形成长期资产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026150" y="6667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8" name="Text 46"/>
          <p:cNvSpPr/>
          <p:nvPr/>
        </p:nvSpPr>
        <p:spPr>
          <a:xfrm>
            <a:off x="6381750" y="6604000"/>
            <a:ext cx="262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购买设备：</a:t>
            </a:r>
            <a:r>
              <a:rPr lang="en-US" sz="18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形成固定资产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026150" y="7175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50" name="Text 48"/>
          <p:cNvSpPr/>
          <p:nvPr/>
        </p:nvSpPr>
        <p:spPr>
          <a:xfrm>
            <a:off x="6381750" y="7112000"/>
            <a:ext cx="262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购买专利：</a:t>
            </a:r>
            <a:r>
              <a:rPr lang="en-US" sz="18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形成无形资产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026150" y="7683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52" name="Text 50"/>
          <p:cNvSpPr/>
          <p:nvPr/>
        </p:nvSpPr>
        <p:spPr>
          <a:xfrm>
            <a:off x="6381750" y="7620000"/>
            <a:ext cx="262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对外投资：</a:t>
            </a:r>
            <a:r>
              <a:rPr lang="en-US" sz="1800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形成金融资产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10871200" y="4800600"/>
            <a:ext cx="4876800" cy="3479800"/>
          </a:xfrm>
          <a:custGeom>
            <a:avLst/>
            <a:gdLst/>
            <a:ahLst/>
            <a:cxnLst/>
            <a:rect l="l" t="t" r="r" b="b"/>
            <a:pathLst>
              <a:path w="4876800" h="3479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3327385"/>
                </a:lnTo>
                <a:cubicBezTo>
                  <a:pt x="4876800" y="3411561"/>
                  <a:pt x="4808561" y="3479800"/>
                  <a:pt x="4724385" y="3479800"/>
                </a:cubicBezTo>
                <a:lnTo>
                  <a:pt x="152415" y="3479800"/>
                </a:lnTo>
                <a:cubicBezTo>
                  <a:pt x="68239" y="3479800"/>
                  <a:pt x="0" y="3411561"/>
                  <a:pt x="0" y="3327385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4" name="Shape 52"/>
          <p:cNvSpPr/>
          <p:nvPr/>
        </p:nvSpPr>
        <p:spPr>
          <a:xfrm>
            <a:off x="10871200" y="4800600"/>
            <a:ext cx="4876800" cy="50800"/>
          </a:xfrm>
          <a:custGeom>
            <a:avLst/>
            <a:gdLst/>
            <a:ahLst/>
            <a:cxnLst/>
            <a:rect l="l" t="t" r="r" b="b"/>
            <a:pathLst>
              <a:path w="4876800" h="50800">
                <a:moveTo>
                  <a:pt x="50800" y="0"/>
                </a:moveTo>
                <a:lnTo>
                  <a:pt x="4826000" y="0"/>
                </a:lnTo>
                <a:cubicBezTo>
                  <a:pt x="4854037" y="0"/>
                  <a:pt x="4876800" y="22763"/>
                  <a:pt x="4876800" y="50800"/>
                </a:cubicBezTo>
                <a:lnTo>
                  <a:pt x="48768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5" name="Shape 53"/>
          <p:cNvSpPr/>
          <p:nvPr/>
        </p:nvSpPr>
        <p:spPr>
          <a:xfrm>
            <a:off x="11176000" y="5130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6" name="Shape 54"/>
          <p:cNvSpPr/>
          <p:nvPr/>
        </p:nvSpPr>
        <p:spPr>
          <a:xfrm>
            <a:off x="11379200" y="5334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19062" y="28575"/>
                </a:moveTo>
                <a:lnTo>
                  <a:pt x="185738" y="28575"/>
                </a:lnTo>
                <a:cubicBezTo>
                  <a:pt x="188357" y="28575"/>
                  <a:pt x="190500" y="30718"/>
                  <a:pt x="190500" y="33338"/>
                </a:cubicBezTo>
                <a:lnTo>
                  <a:pt x="190500" y="57150"/>
                </a:lnTo>
                <a:lnTo>
                  <a:pt x="114300" y="57150"/>
                </a:lnTo>
                <a:lnTo>
                  <a:pt x="114300" y="33338"/>
                </a:lnTo>
                <a:cubicBezTo>
                  <a:pt x="114300" y="30718"/>
                  <a:pt x="116443" y="28575"/>
                  <a:pt x="119062" y="28575"/>
                </a:cubicBezTo>
                <a:close/>
                <a:moveTo>
                  <a:pt x="85725" y="33338"/>
                </a:moveTo>
                <a:lnTo>
                  <a:pt x="85725" y="57150"/>
                </a:lnTo>
                <a:lnTo>
                  <a:pt x="38100" y="57150"/>
                </a:lnTo>
                <a:cubicBezTo>
                  <a:pt x="17085" y="57150"/>
                  <a:pt x="0" y="74235"/>
                  <a:pt x="0" y="95250"/>
                </a:cubicBezTo>
                <a:lnTo>
                  <a:pt x="0" y="152400"/>
                </a:lnTo>
                <a:lnTo>
                  <a:pt x="304800" y="152400"/>
                </a:lnTo>
                <a:lnTo>
                  <a:pt x="304800" y="95250"/>
                </a:lnTo>
                <a:cubicBezTo>
                  <a:pt x="304800" y="74235"/>
                  <a:pt x="287715" y="57150"/>
                  <a:pt x="266700" y="57150"/>
                </a:cubicBezTo>
                <a:lnTo>
                  <a:pt x="219075" y="57150"/>
                </a:lnTo>
                <a:lnTo>
                  <a:pt x="219075" y="33338"/>
                </a:lnTo>
                <a:cubicBezTo>
                  <a:pt x="219075" y="14942"/>
                  <a:pt x="204133" y="0"/>
                  <a:pt x="185738" y="0"/>
                </a:cubicBezTo>
                <a:lnTo>
                  <a:pt x="119062" y="0"/>
                </a:lnTo>
                <a:cubicBezTo>
                  <a:pt x="100667" y="0"/>
                  <a:pt x="85725" y="14942"/>
                  <a:pt x="85725" y="33338"/>
                </a:cubicBezTo>
                <a:close/>
                <a:moveTo>
                  <a:pt x="304800" y="180975"/>
                </a:moveTo>
                <a:lnTo>
                  <a:pt x="190500" y="180975"/>
                </a:lnTo>
                <a:lnTo>
                  <a:pt x="190500" y="190500"/>
                </a:lnTo>
                <a:cubicBezTo>
                  <a:pt x="190500" y="201037"/>
                  <a:pt x="181987" y="209550"/>
                  <a:pt x="171450" y="209550"/>
                </a:cubicBezTo>
                <a:lnTo>
                  <a:pt x="133350" y="209550"/>
                </a:lnTo>
                <a:cubicBezTo>
                  <a:pt x="122813" y="209550"/>
                  <a:pt x="114300" y="201037"/>
                  <a:pt x="114300" y="190500"/>
                </a:cubicBezTo>
                <a:lnTo>
                  <a:pt x="114300" y="180975"/>
                </a:lnTo>
                <a:lnTo>
                  <a:pt x="0" y="180975"/>
                </a:ln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66700" y="285750"/>
                </a:lnTo>
                <a:cubicBezTo>
                  <a:pt x="287715" y="285750"/>
                  <a:pt x="304800" y="268665"/>
                  <a:pt x="304800" y="247650"/>
                </a:cubicBezTo>
                <a:lnTo>
                  <a:pt x="304800" y="18097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57" name="Text 55"/>
          <p:cNvSpPr/>
          <p:nvPr/>
        </p:nvSpPr>
        <p:spPr>
          <a:xfrm>
            <a:off x="12039600" y="5283200"/>
            <a:ext cx="1371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经营活动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11176000" y="6045200"/>
            <a:ext cx="438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日常运营，形成收入与费用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11176000" y="6604000"/>
            <a:ext cx="2082800" cy="508000"/>
          </a:xfrm>
          <a:custGeom>
            <a:avLst/>
            <a:gdLst/>
            <a:ahLst/>
            <a:cxnLst/>
            <a:rect l="l" t="t" r="r" b="b"/>
            <a:pathLst>
              <a:path w="2082800" h="508000">
                <a:moveTo>
                  <a:pt x="50800" y="0"/>
                </a:moveTo>
                <a:lnTo>
                  <a:pt x="2032000" y="0"/>
                </a:lnTo>
                <a:cubicBezTo>
                  <a:pt x="2060037" y="0"/>
                  <a:pt x="2082800" y="22763"/>
                  <a:pt x="2082800" y="50800"/>
                </a:cubicBezTo>
                <a:lnTo>
                  <a:pt x="2082800" y="457200"/>
                </a:lnTo>
                <a:cubicBezTo>
                  <a:pt x="2082800" y="485237"/>
                  <a:pt x="2060037" y="508000"/>
                  <a:pt x="20320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0" name="Text 58"/>
          <p:cNvSpPr/>
          <p:nvPr/>
        </p:nvSpPr>
        <p:spPr>
          <a:xfrm>
            <a:off x="11226800" y="6705600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采购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13360400" y="6604000"/>
            <a:ext cx="2082800" cy="508000"/>
          </a:xfrm>
          <a:custGeom>
            <a:avLst/>
            <a:gdLst/>
            <a:ahLst/>
            <a:cxnLst/>
            <a:rect l="l" t="t" r="r" b="b"/>
            <a:pathLst>
              <a:path w="2082800" h="508000">
                <a:moveTo>
                  <a:pt x="50800" y="0"/>
                </a:moveTo>
                <a:lnTo>
                  <a:pt x="2032000" y="0"/>
                </a:lnTo>
                <a:cubicBezTo>
                  <a:pt x="2060037" y="0"/>
                  <a:pt x="2082800" y="22763"/>
                  <a:pt x="2082800" y="50800"/>
                </a:cubicBezTo>
                <a:lnTo>
                  <a:pt x="2082800" y="457200"/>
                </a:lnTo>
                <a:cubicBezTo>
                  <a:pt x="2082800" y="485237"/>
                  <a:pt x="2060037" y="508000"/>
                  <a:pt x="20320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2" name="Text 60"/>
          <p:cNvSpPr/>
          <p:nvPr/>
        </p:nvSpPr>
        <p:spPr>
          <a:xfrm>
            <a:off x="13411200" y="6705600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生产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11176000" y="7213600"/>
            <a:ext cx="2082800" cy="508000"/>
          </a:xfrm>
          <a:custGeom>
            <a:avLst/>
            <a:gdLst/>
            <a:ahLst/>
            <a:cxnLst/>
            <a:rect l="l" t="t" r="r" b="b"/>
            <a:pathLst>
              <a:path w="2082800" h="508000">
                <a:moveTo>
                  <a:pt x="50800" y="0"/>
                </a:moveTo>
                <a:lnTo>
                  <a:pt x="2032000" y="0"/>
                </a:lnTo>
                <a:cubicBezTo>
                  <a:pt x="2060037" y="0"/>
                  <a:pt x="2082800" y="22763"/>
                  <a:pt x="2082800" y="50800"/>
                </a:cubicBezTo>
                <a:lnTo>
                  <a:pt x="2082800" y="457200"/>
                </a:lnTo>
                <a:cubicBezTo>
                  <a:pt x="2082800" y="485237"/>
                  <a:pt x="2060037" y="508000"/>
                  <a:pt x="20320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4" name="Text 62"/>
          <p:cNvSpPr/>
          <p:nvPr/>
        </p:nvSpPr>
        <p:spPr>
          <a:xfrm>
            <a:off x="11226800" y="7315200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销售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13360400" y="7213600"/>
            <a:ext cx="2082800" cy="508000"/>
          </a:xfrm>
          <a:custGeom>
            <a:avLst/>
            <a:gdLst/>
            <a:ahLst/>
            <a:cxnLst/>
            <a:rect l="l" t="t" r="r" b="b"/>
            <a:pathLst>
              <a:path w="2082800" h="508000">
                <a:moveTo>
                  <a:pt x="50800" y="0"/>
                </a:moveTo>
                <a:lnTo>
                  <a:pt x="2032000" y="0"/>
                </a:lnTo>
                <a:cubicBezTo>
                  <a:pt x="2060037" y="0"/>
                  <a:pt x="2082800" y="22763"/>
                  <a:pt x="2082800" y="50800"/>
                </a:cubicBezTo>
                <a:lnTo>
                  <a:pt x="2082800" y="457200"/>
                </a:lnTo>
                <a:cubicBezTo>
                  <a:pt x="2082800" y="485237"/>
                  <a:pt x="2060037" y="508000"/>
                  <a:pt x="20320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6" name="Text 64"/>
          <p:cNvSpPr/>
          <p:nvPr/>
        </p:nvSpPr>
        <p:spPr>
          <a:xfrm>
            <a:off x="13411200" y="7315200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发工资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333" y="423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39"/>
                  <a:pt x="37939" y="0"/>
                  <a:pt x="8466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50333" y="55033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22250" y="127000"/>
                </a:moveTo>
                <a:cubicBezTo>
                  <a:pt x="222250" y="74430"/>
                  <a:pt x="179570" y="31750"/>
                  <a:pt x="127000" y="31750"/>
                </a:cubicBezTo>
                <a:cubicBezTo>
                  <a:pt x="74430" y="31750"/>
                  <a:pt x="31750" y="74430"/>
                  <a:pt x="31750" y="127000"/>
                </a:cubicBezTo>
                <a:cubicBezTo>
                  <a:pt x="31750" y="179570"/>
                  <a:pt x="74430" y="222250"/>
                  <a:pt x="127000" y="222250"/>
                </a:cubicBezTo>
                <a:cubicBezTo>
                  <a:pt x="179570" y="222250"/>
                  <a:pt x="222250" y="179570"/>
                  <a:pt x="222250" y="127000"/>
                </a:cubicBezTo>
                <a:close/>
                <a:moveTo>
                  <a:pt x="0" y="127000"/>
                </a:moveTo>
                <a:cubicBezTo>
                  <a:pt x="0" y="56907"/>
                  <a:pt x="56907" y="0"/>
                  <a:pt x="127000" y="0"/>
                </a:cubicBez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lose/>
                <a:moveTo>
                  <a:pt x="127000" y="166688"/>
                </a:moveTo>
                <a:cubicBezTo>
                  <a:pt x="148904" y="166688"/>
                  <a:pt x="166688" y="148904"/>
                  <a:pt x="166688" y="127000"/>
                </a:cubicBezTo>
                <a:cubicBezTo>
                  <a:pt x="166688" y="105096"/>
                  <a:pt x="148904" y="87313"/>
                  <a:pt x="127000" y="87313"/>
                </a:cubicBezTo>
                <a:cubicBezTo>
                  <a:pt x="105096" y="87313"/>
                  <a:pt x="87313" y="105096"/>
                  <a:pt x="87313" y="127000"/>
                </a:cubicBezTo>
                <a:cubicBezTo>
                  <a:pt x="87313" y="148904"/>
                  <a:pt x="105096" y="166688"/>
                  <a:pt x="127000" y="166688"/>
                </a:cubicBezTo>
                <a:close/>
                <a:moveTo>
                  <a:pt x="127000" y="55563"/>
                </a:moveTo>
                <a:cubicBezTo>
                  <a:pt x="166427" y="55563"/>
                  <a:pt x="198438" y="87573"/>
                  <a:pt x="198438" y="127000"/>
                </a:cubicBezTo>
                <a:cubicBezTo>
                  <a:pt x="198438" y="166427"/>
                  <a:pt x="166427" y="198438"/>
                  <a:pt x="127000" y="198438"/>
                </a:cubicBezTo>
                <a:cubicBezTo>
                  <a:pt x="87573" y="198438"/>
                  <a:pt x="55563" y="166427"/>
                  <a:pt x="55563" y="127000"/>
                </a:cubicBezTo>
                <a:cubicBezTo>
                  <a:pt x="55563" y="87573"/>
                  <a:pt x="87573" y="55563"/>
                  <a:pt x="127000" y="55563"/>
                </a:cubicBezTo>
                <a:close/>
                <a:moveTo>
                  <a:pt x="111125" y="127000"/>
                </a:moveTo>
                <a:cubicBezTo>
                  <a:pt x="111125" y="118238"/>
                  <a:pt x="118238" y="111125"/>
                  <a:pt x="127000" y="111125"/>
                </a:cubicBezTo>
                <a:cubicBezTo>
                  <a:pt x="135762" y="111125"/>
                  <a:pt x="142875" y="118238"/>
                  <a:pt x="142875" y="127000"/>
                </a:cubicBezTo>
                <a:cubicBezTo>
                  <a:pt x="142875" y="135762"/>
                  <a:pt x="135762" y="142875"/>
                  <a:pt x="127000" y="142875"/>
                </a:cubicBezTo>
                <a:cubicBezTo>
                  <a:pt x="118238" y="142875"/>
                  <a:pt x="111125" y="135762"/>
                  <a:pt x="111125" y="127000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00667" y="423333"/>
            <a:ext cx="381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会计职能与目标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23333" y="1058333"/>
            <a:ext cx="1354667" cy="42333"/>
          </a:xfrm>
          <a:custGeom>
            <a:avLst/>
            <a:gdLst/>
            <a:ahLst/>
            <a:cxnLst/>
            <a:rect l="l" t="t" r="r" b="b"/>
            <a:pathLst>
              <a:path w="1354667" h="42333">
                <a:moveTo>
                  <a:pt x="0" y="0"/>
                </a:moveTo>
                <a:lnTo>
                  <a:pt x="1354667" y="0"/>
                </a:lnTo>
                <a:lnTo>
                  <a:pt x="1354667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423333" y="1375833"/>
            <a:ext cx="7577667" cy="3746500"/>
          </a:xfrm>
          <a:custGeom>
            <a:avLst/>
            <a:gdLst/>
            <a:ahLst/>
            <a:cxnLst/>
            <a:rect l="l" t="t" r="r" b="b"/>
            <a:pathLst>
              <a:path w="7577667" h="3746500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3619494"/>
                </a:lnTo>
                <a:cubicBezTo>
                  <a:pt x="7577667" y="3689637"/>
                  <a:pt x="7520804" y="3746500"/>
                  <a:pt x="7450660" y="3746500"/>
                </a:cubicBezTo>
                <a:lnTo>
                  <a:pt x="127006" y="3746500"/>
                </a:lnTo>
                <a:cubicBezTo>
                  <a:pt x="56863" y="3746500"/>
                  <a:pt x="0" y="3689637"/>
                  <a:pt x="0" y="3619494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23333" y="1375833"/>
            <a:ext cx="7577667" cy="42333"/>
          </a:xfrm>
          <a:custGeom>
            <a:avLst/>
            <a:gdLst/>
            <a:ahLst/>
            <a:cxnLst/>
            <a:rect l="l" t="t" r="r" b="b"/>
            <a:pathLst>
              <a:path w="7577667" h="42333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8" name="Shape 6"/>
          <p:cNvSpPr/>
          <p:nvPr/>
        </p:nvSpPr>
        <p:spPr>
          <a:xfrm>
            <a:off x="719667" y="16827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82972" y="22510"/>
                </a:moveTo>
                <a:cubicBezTo>
                  <a:pt x="89731" y="27223"/>
                  <a:pt x="91343" y="36525"/>
                  <a:pt x="86630" y="43222"/>
                </a:cubicBezTo>
                <a:lnTo>
                  <a:pt x="51904" y="92832"/>
                </a:lnTo>
                <a:cubicBezTo>
                  <a:pt x="49361" y="96428"/>
                  <a:pt x="45393" y="98723"/>
                  <a:pt x="40990" y="99095"/>
                </a:cubicBezTo>
                <a:cubicBezTo>
                  <a:pt x="36587" y="99467"/>
                  <a:pt x="32246" y="97979"/>
                  <a:pt x="29146" y="94878"/>
                </a:cubicBezTo>
                <a:lnTo>
                  <a:pt x="4341" y="70073"/>
                </a:lnTo>
                <a:cubicBezTo>
                  <a:pt x="-1426" y="64244"/>
                  <a:pt x="-1426" y="54818"/>
                  <a:pt x="4341" y="48989"/>
                </a:cubicBezTo>
                <a:cubicBezTo>
                  <a:pt x="10108" y="43160"/>
                  <a:pt x="19596" y="43222"/>
                  <a:pt x="25425" y="48989"/>
                </a:cubicBezTo>
                <a:lnTo>
                  <a:pt x="37703" y="61268"/>
                </a:lnTo>
                <a:lnTo>
                  <a:pt x="62260" y="26169"/>
                </a:lnTo>
                <a:cubicBezTo>
                  <a:pt x="66973" y="19410"/>
                  <a:pt x="76274" y="17797"/>
                  <a:pt x="82972" y="22510"/>
                </a:cubicBezTo>
                <a:close/>
                <a:moveTo>
                  <a:pt x="82972" y="121729"/>
                </a:moveTo>
                <a:cubicBezTo>
                  <a:pt x="89731" y="126442"/>
                  <a:pt x="91343" y="135744"/>
                  <a:pt x="86630" y="142441"/>
                </a:cubicBezTo>
                <a:lnTo>
                  <a:pt x="51904" y="192050"/>
                </a:lnTo>
                <a:cubicBezTo>
                  <a:pt x="49361" y="195647"/>
                  <a:pt x="45393" y="197941"/>
                  <a:pt x="40990" y="198313"/>
                </a:cubicBezTo>
                <a:cubicBezTo>
                  <a:pt x="36587" y="198686"/>
                  <a:pt x="32246" y="197197"/>
                  <a:pt x="29146" y="194097"/>
                </a:cubicBezTo>
                <a:lnTo>
                  <a:pt x="4341" y="169292"/>
                </a:lnTo>
                <a:cubicBezTo>
                  <a:pt x="-1488" y="163463"/>
                  <a:pt x="-1488" y="154037"/>
                  <a:pt x="4341" y="148270"/>
                </a:cubicBezTo>
                <a:cubicBezTo>
                  <a:pt x="10170" y="142503"/>
                  <a:pt x="19596" y="142441"/>
                  <a:pt x="25363" y="148270"/>
                </a:cubicBezTo>
                <a:lnTo>
                  <a:pt x="37641" y="160548"/>
                </a:lnTo>
                <a:lnTo>
                  <a:pt x="62198" y="125450"/>
                </a:lnTo>
                <a:cubicBezTo>
                  <a:pt x="66911" y="118690"/>
                  <a:pt x="76212" y="117078"/>
                  <a:pt x="82910" y="121791"/>
                </a:cubicBezTo>
                <a:close/>
                <a:moveTo>
                  <a:pt x="138906" y="59531"/>
                </a:moveTo>
                <a:cubicBezTo>
                  <a:pt x="138906" y="48555"/>
                  <a:pt x="147774" y="39688"/>
                  <a:pt x="158750" y="39688"/>
                </a:cubicBezTo>
                <a:lnTo>
                  <a:pt x="297656" y="39688"/>
                </a:lnTo>
                <a:cubicBezTo>
                  <a:pt x="308632" y="39688"/>
                  <a:pt x="317500" y="48555"/>
                  <a:pt x="317500" y="59531"/>
                </a:cubicBezTo>
                <a:cubicBezTo>
                  <a:pt x="317500" y="70507"/>
                  <a:pt x="308632" y="79375"/>
                  <a:pt x="297656" y="79375"/>
                </a:cubicBezTo>
                <a:lnTo>
                  <a:pt x="158750" y="79375"/>
                </a:lnTo>
                <a:cubicBezTo>
                  <a:pt x="147774" y="79375"/>
                  <a:pt x="138906" y="70507"/>
                  <a:pt x="138906" y="59531"/>
                </a:cubicBezTo>
                <a:close/>
                <a:moveTo>
                  <a:pt x="138906" y="158750"/>
                </a:moveTo>
                <a:cubicBezTo>
                  <a:pt x="138906" y="147774"/>
                  <a:pt x="147774" y="138906"/>
                  <a:pt x="158750" y="138906"/>
                </a:cubicBezTo>
                <a:lnTo>
                  <a:pt x="297656" y="138906"/>
                </a:lnTo>
                <a:cubicBezTo>
                  <a:pt x="308632" y="138906"/>
                  <a:pt x="317500" y="147774"/>
                  <a:pt x="317500" y="158750"/>
                </a:cubicBezTo>
                <a:cubicBezTo>
                  <a:pt x="317500" y="169726"/>
                  <a:pt x="308632" y="178594"/>
                  <a:pt x="297656" y="178594"/>
                </a:cubicBezTo>
                <a:lnTo>
                  <a:pt x="158750" y="178594"/>
                </a:lnTo>
                <a:cubicBezTo>
                  <a:pt x="147774" y="178594"/>
                  <a:pt x="138906" y="169726"/>
                  <a:pt x="138906" y="158750"/>
                </a:cubicBezTo>
                <a:close/>
                <a:moveTo>
                  <a:pt x="99219" y="257969"/>
                </a:moveTo>
                <a:cubicBezTo>
                  <a:pt x="99219" y="246993"/>
                  <a:pt x="108086" y="238125"/>
                  <a:pt x="119062" y="238125"/>
                </a:cubicBezTo>
                <a:lnTo>
                  <a:pt x="297656" y="238125"/>
                </a:lnTo>
                <a:cubicBezTo>
                  <a:pt x="308632" y="238125"/>
                  <a:pt x="317500" y="246993"/>
                  <a:pt x="317500" y="257969"/>
                </a:cubicBezTo>
                <a:cubicBezTo>
                  <a:pt x="317500" y="268945"/>
                  <a:pt x="308632" y="277813"/>
                  <a:pt x="297656" y="277813"/>
                </a:cubicBezTo>
                <a:lnTo>
                  <a:pt x="119062" y="277813"/>
                </a:lnTo>
                <a:cubicBezTo>
                  <a:pt x="108086" y="277813"/>
                  <a:pt x="99219" y="268945"/>
                  <a:pt x="99219" y="257969"/>
                </a:cubicBezTo>
                <a:close/>
                <a:moveTo>
                  <a:pt x="39688" y="233164"/>
                </a:moveTo>
                <a:cubicBezTo>
                  <a:pt x="53378" y="233164"/>
                  <a:pt x="64492" y="244279"/>
                  <a:pt x="64492" y="257969"/>
                </a:cubicBezTo>
                <a:cubicBezTo>
                  <a:pt x="64492" y="271659"/>
                  <a:pt x="53378" y="282773"/>
                  <a:pt x="39688" y="282773"/>
                </a:cubicBezTo>
                <a:cubicBezTo>
                  <a:pt x="25997" y="282773"/>
                  <a:pt x="14883" y="271659"/>
                  <a:pt x="14883" y="257969"/>
                </a:cubicBezTo>
                <a:cubicBezTo>
                  <a:pt x="14883" y="244279"/>
                  <a:pt x="25997" y="233164"/>
                  <a:pt x="39688" y="233164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9" name="Text 7"/>
          <p:cNvSpPr/>
          <p:nvPr/>
        </p:nvSpPr>
        <p:spPr>
          <a:xfrm>
            <a:off x="1201208" y="1651000"/>
            <a:ext cx="1428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会计职能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77333" y="2243667"/>
            <a:ext cx="7069667" cy="1227667"/>
          </a:xfrm>
          <a:custGeom>
            <a:avLst/>
            <a:gdLst/>
            <a:ahLst/>
            <a:cxnLst/>
            <a:rect l="l" t="t" r="r" b="b"/>
            <a:pathLst>
              <a:path w="7069667" h="1227667">
                <a:moveTo>
                  <a:pt x="84672" y="0"/>
                </a:moveTo>
                <a:lnTo>
                  <a:pt x="6984994" y="0"/>
                </a:lnTo>
                <a:cubicBezTo>
                  <a:pt x="7031758" y="0"/>
                  <a:pt x="7069667" y="37909"/>
                  <a:pt x="7069667" y="84672"/>
                </a:cubicBezTo>
                <a:lnTo>
                  <a:pt x="7069667" y="1142994"/>
                </a:lnTo>
                <a:cubicBezTo>
                  <a:pt x="7069667" y="1189758"/>
                  <a:pt x="7031758" y="1227667"/>
                  <a:pt x="6984994" y="1227667"/>
                </a:cubicBezTo>
                <a:lnTo>
                  <a:pt x="84672" y="1227667"/>
                </a:lnTo>
                <a:cubicBezTo>
                  <a:pt x="37909" y="1227667"/>
                  <a:pt x="0" y="1189758"/>
                  <a:pt x="0" y="1142994"/>
                </a:cubicBezTo>
                <a:lnTo>
                  <a:pt x="0" y="84672"/>
                </a:lnTo>
                <a:cubicBezTo>
                  <a:pt x="0" y="37940"/>
                  <a:pt x="37940" y="0"/>
                  <a:pt x="84672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889000" y="2455333"/>
            <a:ext cx="1100667" cy="381000"/>
          </a:xfrm>
          <a:custGeom>
            <a:avLst/>
            <a:gdLst/>
            <a:ahLst/>
            <a:cxnLst/>
            <a:rect l="l" t="t" r="r" b="b"/>
            <a:pathLst>
              <a:path w="1100667" h="381000">
                <a:moveTo>
                  <a:pt x="42333" y="0"/>
                </a:moveTo>
                <a:lnTo>
                  <a:pt x="1058334" y="0"/>
                </a:lnTo>
                <a:cubicBezTo>
                  <a:pt x="1081714" y="0"/>
                  <a:pt x="1100667" y="18953"/>
                  <a:pt x="1100667" y="42333"/>
                </a:cubicBezTo>
                <a:lnTo>
                  <a:pt x="1100667" y="338667"/>
                </a:lnTo>
                <a:cubicBezTo>
                  <a:pt x="1100667" y="362047"/>
                  <a:pt x="1081714" y="381000"/>
                  <a:pt x="1058334" y="381000"/>
                </a:cubicBezTo>
                <a:lnTo>
                  <a:pt x="42333" y="381000"/>
                </a:lnTo>
                <a:cubicBezTo>
                  <a:pt x="18953" y="381000"/>
                  <a:pt x="0" y="362047"/>
                  <a:pt x="0" y="338667"/>
                </a:cubicBezTo>
                <a:lnTo>
                  <a:pt x="0" y="42333"/>
                </a:lnTo>
                <a:cubicBezTo>
                  <a:pt x="0" y="18969"/>
                  <a:pt x="18969" y="0"/>
                  <a:pt x="4233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2" name="Text 10"/>
          <p:cNvSpPr/>
          <p:nvPr/>
        </p:nvSpPr>
        <p:spPr>
          <a:xfrm>
            <a:off x="889000" y="2455333"/>
            <a:ext cx="1195917" cy="381000"/>
          </a:xfrm>
          <a:prstGeom prst="rect">
            <a:avLst/>
          </a:prstGeom>
          <a:noFill/>
          <a:ln/>
        </p:spPr>
        <p:txBody>
          <a:bodyPr wrap="square" lIns="169333" tIns="42333" rIns="169333" bIns="42333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基本职能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41917" y="3005667"/>
            <a:ext cx="158750" cy="211667"/>
          </a:xfrm>
          <a:custGeom>
            <a:avLst/>
            <a:gdLst/>
            <a:ahLst/>
            <a:cxnLst/>
            <a:rect l="l" t="t" r="r" b="b"/>
            <a:pathLst>
              <a:path w="158750" h="211667">
                <a:moveTo>
                  <a:pt x="26458" y="0"/>
                </a:moveTo>
                <a:cubicBezTo>
                  <a:pt x="11865" y="0"/>
                  <a:pt x="0" y="11865"/>
                  <a:pt x="0" y="26458"/>
                </a:cubicBezTo>
                <a:lnTo>
                  <a:pt x="0" y="185208"/>
                </a:lnTo>
                <a:cubicBezTo>
                  <a:pt x="0" y="199802"/>
                  <a:pt x="11865" y="211667"/>
                  <a:pt x="26458" y="211667"/>
                </a:cubicBezTo>
                <a:lnTo>
                  <a:pt x="132292" y="211667"/>
                </a:lnTo>
                <a:cubicBezTo>
                  <a:pt x="146885" y="211667"/>
                  <a:pt x="158750" y="199802"/>
                  <a:pt x="158750" y="185208"/>
                </a:cubicBezTo>
                <a:lnTo>
                  <a:pt x="158750" y="26458"/>
                </a:lnTo>
                <a:cubicBezTo>
                  <a:pt x="158750" y="11865"/>
                  <a:pt x="146885" y="0"/>
                  <a:pt x="132292" y="0"/>
                </a:cubicBezTo>
                <a:lnTo>
                  <a:pt x="26458" y="0"/>
                </a:lnTo>
                <a:close/>
                <a:moveTo>
                  <a:pt x="39688" y="26458"/>
                </a:moveTo>
                <a:lnTo>
                  <a:pt x="119063" y="26458"/>
                </a:lnTo>
                <a:cubicBezTo>
                  <a:pt x="126380" y="26458"/>
                  <a:pt x="132292" y="32370"/>
                  <a:pt x="132292" y="39688"/>
                </a:cubicBezTo>
                <a:lnTo>
                  <a:pt x="132292" y="52917"/>
                </a:lnTo>
                <a:cubicBezTo>
                  <a:pt x="132292" y="60234"/>
                  <a:pt x="126380" y="66146"/>
                  <a:pt x="119063" y="66146"/>
                </a:cubicBezTo>
                <a:lnTo>
                  <a:pt x="39688" y="66146"/>
                </a:lnTo>
                <a:cubicBezTo>
                  <a:pt x="32370" y="66146"/>
                  <a:pt x="26458" y="60234"/>
                  <a:pt x="26458" y="52917"/>
                </a:cubicBezTo>
                <a:lnTo>
                  <a:pt x="26458" y="39688"/>
                </a:lnTo>
                <a:cubicBezTo>
                  <a:pt x="26458" y="32370"/>
                  <a:pt x="32370" y="26458"/>
                  <a:pt x="39688" y="26458"/>
                </a:cubicBezTo>
                <a:close/>
                <a:moveTo>
                  <a:pt x="46302" y="95911"/>
                </a:moveTo>
                <a:cubicBezTo>
                  <a:pt x="46302" y="101387"/>
                  <a:pt x="41856" y="105833"/>
                  <a:pt x="36380" y="105833"/>
                </a:cubicBezTo>
                <a:cubicBezTo>
                  <a:pt x="30904" y="105833"/>
                  <a:pt x="26458" y="101387"/>
                  <a:pt x="26458" y="95911"/>
                </a:cubicBezTo>
                <a:cubicBezTo>
                  <a:pt x="26458" y="90435"/>
                  <a:pt x="30904" y="85990"/>
                  <a:pt x="36380" y="85990"/>
                </a:cubicBezTo>
                <a:cubicBezTo>
                  <a:pt x="41856" y="85990"/>
                  <a:pt x="46302" y="90435"/>
                  <a:pt x="46302" y="95911"/>
                </a:cubicBezTo>
                <a:close/>
                <a:moveTo>
                  <a:pt x="79375" y="105833"/>
                </a:moveTo>
                <a:cubicBezTo>
                  <a:pt x="73899" y="105833"/>
                  <a:pt x="69453" y="101387"/>
                  <a:pt x="69453" y="95911"/>
                </a:cubicBezTo>
                <a:cubicBezTo>
                  <a:pt x="69453" y="90435"/>
                  <a:pt x="73899" y="85990"/>
                  <a:pt x="79375" y="85990"/>
                </a:cubicBezTo>
                <a:cubicBezTo>
                  <a:pt x="84851" y="85990"/>
                  <a:pt x="89297" y="90435"/>
                  <a:pt x="89297" y="95911"/>
                </a:cubicBezTo>
                <a:cubicBezTo>
                  <a:pt x="89297" y="101387"/>
                  <a:pt x="84851" y="105833"/>
                  <a:pt x="79375" y="105833"/>
                </a:cubicBezTo>
                <a:close/>
                <a:moveTo>
                  <a:pt x="132292" y="95911"/>
                </a:moveTo>
                <a:cubicBezTo>
                  <a:pt x="132292" y="101387"/>
                  <a:pt x="127846" y="105833"/>
                  <a:pt x="122370" y="105833"/>
                </a:cubicBezTo>
                <a:cubicBezTo>
                  <a:pt x="116894" y="105833"/>
                  <a:pt x="112448" y="101387"/>
                  <a:pt x="112448" y="95911"/>
                </a:cubicBezTo>
                <a:cubicBezTo>
                  <a:pt x="112448" y="90435"/>
                  <a:pt x="116894" y="85990"/>
                  <a:pt x="122370" y="85990"/>
                </a:cubicBezTo>
                <a:cubicBezTo>
                  <a:pt x="127846" y="85990"/>
                  <a:pt x="132292" y="90435"/>
                  <a:pt x="132292" y="95911"/>
                </a:cubicBezTo>
                <a:close/>
                <a:moveTo>
                  <a:pt x="36380" y="145521"/>
                </a:moveTo>
                <a:cubicBezTo>
                  <a:pt x="30904" y="145521"/>
                  <a:pt x="26458" y="141075"/>
                  <a:pt x="26458" y="135599"/>
                </a:cubicBezTo>
                <a:cubicBezTo>
                  <a:pt x="26458" y="130123"/>
                  <a:pt x="30904" y="125677"/>
                  <a:pt x="36380" y="125677"/>
                </a:cubicBezTo>
                <a:cubicBezTo>
                  <a:pt x="41856" y="125677"/>
                  <a:pt x="46302" y="130123"/>
                  <a:pt x="46302" y="135599"/>
                </a:cubicBezTo>
                <a:cubicBezTo>
                  <a:pt x="46302" y="141075"/>
                  <a:pt x="41856" y="145521"/>
                  <a:pt x="36380" y="145521"/>
                </a:cubicBezTo>
                <a:close/>
                <a:moveTo>
                  <a:pt x="89297" y="135599"/>
                </a:moveTo>
                <a:cubicBezTo>
                  <a:pt x="89297" y="141075"/>
                  <a:pt x="84851" y="145521"/>
                  <a:pt x="79375" y="145521"/>
                </a:cubicBezTo>
                <a:cubicBezTo>
                  <a:pt x="73899" y="145521"/>
                  <a:pt x="69453" y="141075"/>
                  <a:pt x="69453" y="135599"/>
                </a:cubicBezTo>
                <a:cubicBezTo>
                  <a:pt x="69453" y="130123"/>
                  <a:pt x="73899" y="125677"/>
                  <a:pt x="79375" y="125677"/>
                </a:cubicBezTo>
                <a:cubicBezTo>
                  <a:pt x="84851" y="125677"/>
                  <a:pt x="89297" y="130123"/>
                  <a:pt x="89297" y="135599"/>
                </a:cubicBezTo>
                <a:close/>
                <a:moveTo>
                  <a:pt x="122370" y="145521"/>
                </a:moveTo>
                <a:cubicBezTo>
                  <a:pt x="116894" y="145521"/>
                  <a:pt x="112448" y="141075"/>
                  <a:pt x="112448" y="135599"/>
                </a:cubicBezTo>
                <a:cubicBezTo>
                  <a:pt x="112448" y="130123"/>
                  <a:pt x="116894" y="125677"/>
                  <a:pt x="122370" y="125677"/>
                </a:cubicBezTo>
                <a:cubicBezTo>
                  <a:pt x="127846" y="125677"/>
                  <a:pt x="132292" y="130123"/>
                  <a:pt x="132292" y="135599"/>
                </a:cubicBezTo>
                <a:cubicBezTo>
                  <a:pt x="132292" y="141075"/>
                  <a:pt x="127846" y="145521"/>
                  <a:pt x="122370" y="145521"/>
                </a:cubicBezTo>
                <a:close/>
                <a:moveTo>
                  <a:pt x="26458" y="175286"/>
                </a:moveTo>
                <a:cubicBezTo>
                  <a:pt x="26458" y="169788"/>
                  <a:pt x="30882" y="165365"/>
                  <a:pt x="36380" y="165365"/>
                </a:cubicBezTo>
                <a:lnTo>
                  <a:pt x="82682" y="165365"/>
                </a:lnTo>
                <a:cubicBezTo>
                  <a:pt x="88181" y="165365"/>
                  <a:pt x="92604" y="169788"/>
                  <a:pt x="92604" y="175286"/>
                </a:cubicBezTo>
                <a:cubicBezTo>
                  <a:pt x="92604" y="180785"/>
                  <a:pt x="88181" y="185208"/>
                  <a:pt x="82682" y="185208"/>
                </a:cubicBezTo>
                <a:lnTo>
                  <a:pt x="36380" y="185208"/>
                </a:lnTo>
                <a:cubicBezTo>
                  <a:pt x="30882" y="185208"/>
                  <a:pt x="26458" y="180785"/>
                  <a:pt x="26458" y="175286"/>
                </a:cubicBezTo>
                <a:close/>
                <a:moveTo>
                  <a:pt x="122370" y="165365"/>
                </a:moveTo>
                <a:cubicBezTo>
                  <a:pt x="127868" y="165365"/>
                  <a:pt x="132292" y="169788"/>
                  <a:pt x="132292" y="175286"/>
                </a:cubicBezTo>
                <a:cubicBezTo>
                  <a:pt x="132292" y="180785"/>
                  <a:pt x="127868" y="185208"/>
                  <a:pt x="122370" y="185208"/>
                </a:cubicBezTo>
                <a:cubicBezTo>
                  <a:pt x="116871" y="185208"/>
                  <a:pt x="112448" y="180785"/>
                  <a:pt x="112448" y="175286"/>
                </a:cubicBezTo>
                <a:cubicBezTo>
                  <a:pt x="112448" y="169788"/>
                  <a:pt x="116871" y="165365"/>
                  <a:pt x="122370" y="165365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4" name="Text 12"/>
          <p:cNvSpPr/>
          <p:nvPr/>
        </p:nvSpPr>
        <p:spPr>
          <a:xfrm>
            <a:off x="1238250" y="2963333"/>
            <a:ext cx="529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核算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746250" y="2963333"/>
            <a:ext cx="5926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(反映)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310063" y="3005667"/>
            <a:ext cx="238125" cy="211667"/>
          </a:xfrm>
          <a:custGeom>
            <a:avLst/>
            <a:gdLst/>
            <a:ahLst/>
            <a:cxnLst/>
            <a:rect l="l" t="t" r="r" b="b"/>
            <a:pathLst>
              <a:path w="238125" h="211667">
                <a:moveTo>
                  <a:pt x="119063" y="13229"/>
                </a:moveTo>
                <a:cubicBezTo>
                  <a:pt x="85659" y="13229"/>
                  <a:pt x="58911" y="28443"/>
                  <a:pt x="39439" y="46550"/>
                </a:cubicBezTo>
                <a:cubicBezTo>
                  <a:pt x="20092" y="64534"/>
                  <a:pt x="7152" y="85990"/>
                  <a:pt x="992" y="100748"/>
                </a:cubicBezTo>
                <a:cubicBezTo>
                  <a:pt x="-372" y="104014"/>
                  <a:pt x="-372" y="107652"/>
                  <a:pt x="992" y="110918"/>
                </a:cubicBezTo>
                <a:cubicBezTo>
                  <a:pt x="7152" y="125677"/>
                  <a:pt x="20092" y="147174"/>
                  <a:pt x="39439" y="165117"/>
                </a:cubicBezTo>
                <a:cubicBezTo>
                  <a:pt x="58911" y="183183"/>
                  <a:pt x="85659" y="198438"/>
                  <a:pt x="119063" y="198438"/>
                </a:cubicBezTo>
                <a:cubicBezTo>
                  <a:pt x="152466" y="198438"/>
                  <a:pt x="179214" y="183224"/>
                  <a:pt x="198686" y="165117"/>
                </a:cubicBezTo>
                <a:cubicBezTo>
                  <a:pt x="218033" y="147133"/>
                  <a:pt x="230973" y="125677"/>
                  <a:pt x="237133" y="110918"/>
                </a:cubicBezTo>
                <a:cubicBezTo>
                  <a:pt x="238497" y="107652"/>
                  <a:pt x="238497" y="104014"/>
                  <a:pt x="237133" y="100748"/>
                </a:cubicBezTo>
                <a:cubicBezTo>
                  <a:pt x="230973" y="85990"/>
                  <a:pt x="218033" y="64492"/>
                  <a:pt x="198686" y="46550"/>
                </a:cubicBezTo>
                <a:cubicBezTo>
                  <a:pt x="179214" y="28484"/>
                  <a:pt x="152466" y="13229"/>
                  <a:pt x="119063" y="13229"/>
                </a:cubicBezTo>
                <a:close/>
                <a:moveTo>
                  <a:pt x="59531" y="105833"/>
                </a:moveTo>
                <a:cubicBezTo>
                  <a:pt x="59531" y="72977"/>
                  <a:pt x="86206" y="46302"/>
                  <a:pt x="119063" y="46302"/>
                </a:cubicBezTo>
                <a:cubicBezTo>
                  <a:pt x="151919" y="46302"/>
                  <a:pt x="178594" y="72977"/>
                  <a:pt x="178594" y="105833"/>
                </a:cubicBezTo>
                <a:cubicBezTo>
                  <a:pt x="178594" y="138690"/>
                  <a:pt x="151919" y="165365"/>
                  <a:pt x="119063" y="165365"/>
                </a:cubicBezTo>
                <a:cubicBezTo>
                  <a:pt x="86206" y="165365"/>
                  <a:pt x="59531" y="138690"/>
                  <a:pt x="59531" y="105833"/>
                </a:cubicBezTo>
                <a:close/>
                <a:moveTo>
                  <a:pt x="119063" y="79375"/>
                </a:moveTo>
                <a:cubicBezTo>
                  <a:pt x="119063" y="93968"/>
                  <a:pt x="107198" y="105833"/>
                  <a:pt x="92604" y="105833"/>
                </a:cubicBezTo>
                <a:cubicBezTo>
                  <a:pt x="87850" y="105833"/>
                  <a:pt x="83385" y="104593"/>
                  <a:pt x="79499" y="102361"/>
                </a:cubicBezTo>
                <a:cubicBezTo>
                  <a:pt x="79086" y="106867"/>
                  <a:pt x="79458" y="111497"/>
                  <a:pt x="80698" y="116086"/>
                </a:cubicBezTo>
                <a:cubicBezTo>
                  <a:pt x="86362" y="137253"/>
                  <a:pt x="108148" y="149820"/>
                  <a:pt x="129315" y="144157"/>
                </a:cubicBezTo>
                <a:cubicBezTo>
                  <a:pt x="150482" y="138493"/>
                  <a:pt x="163049" y="116706"/>
                  <a:pt x="157386" y="95539"/>
                </a:cubicBezTo>
                <a:cubicBezTo>
                  <a:pt x="152342" y="76646"/>
                  <a:pt x="134441" y="64616"/>
                  <a:pt x="115590" y="66270"/>
                </a:cubicBezTo>
                <a:cubicBezTo>
                  <a:pt x="117781" y="70115"/>
                  <a:pt x="119063" y="74579"/>
                  <a:pt x="119063" y="79375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7" name="Text 15"/>
          <p:cNvSpPr/>
          <p:nvPr/>
        </p:nvSpPr>
        <p:spPr>
          <a:xfrm>
            <a:off x="4646083" y="2963333"/>
            <a:ext cx="529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监督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154083" y="2963333"/>
            <a:ext cx="5926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(控制)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77333" y="3640667"/>
            <a:ext cx="7069667" cy="1227667"/>
          </a:xfrm>
          <a:custGeom>
            <a:avLst/>
            <a:gdLst/>
            <a:ahLst/>
            <a:cxnLst/>
            <a:rect l="l" t="t" r="r" b="b"/>
            <a:pathLst>
              <a:path w="7069667" h="1227667">
                <a:moveTo>
                  <a:pt x="84672" y="0"/>
                </a:moveTo>
                <a:lnTo>
                  <a:pt x="6984994" y="0"/>
                </a:lnTo>
                <a:cubicBezTo>
                  <a:pt x="7031758" y="0"/>
                  <a:pt x="7069667" y="37909"/>
                  <a:pt x="7069667" y="84672"/>
                </a:cubicBezTo>
                <a:lnTo>
                  <a:pt x="7069667" y="1142994"/>
                </a:lnTo>
                <a:cubicBezTo>
                  <a:pt x="7069667" y="1189758"/>
                  <a:pt x="7031758" y="1227667"/>
                  <a:pt x="6984994" y="1227667"/>
                </a:cubicBezTo>
                <a:lnTo>
                  <a:pt x="84672" y="1227667"/>
                </a:lnTo>
                <a:cubicBezTo>
                  <a:pt x="37909" y="1227667"/>
                  <a:pt x="0" y="1189758"/>
                  <a:pt x="0" y="1142994"/>
                </a:cubicBezTo>
                <a:lnTo>
                  <a:pt x="0" y="84672"/>
                </a:lnTo>
                <a:cubicBezTo>
                  <a:pt x="0" y="37940"/>
                  <a:pt x="37940" y="0"/>
                  <a:pt x="84672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889000" y="3852333"/>
            <a:ext cx="1100667" cy="381000"/>
          </a:xfrm>
          <a:custGeom>
            <a:avLst/>
            <a:gdLst/>
            <a:ahLst/>
            <a:cxnLst/>
            <a:rect l="l" t="t" r="r" b="b"/>
            <a:pathLst>
              <a:path w="1100667" h="381000">
                <a:moveTo>
                  <a:pt x="42333" y="0"/>
                </a:moveTo>
                <a:lnTo>
                  <a:pt x="1058334" y="0"/>
                </a:lnTo>
                <a:cubicBezTo>
                  <a:pt x="1081714" y="0"/>
                  <a:pt x="1100667" y="18953"/>
                  <a:pt x="1100667" y="42333"/>
                </a:cubicBezTo>
                <a:lnTo>
                  <a:pt x="1100667" y="338667"/>
                </a:lnTo>
                <a:cubicBezTo>
                  <a:pt x="1100667" y="362047"/>
                  <a:pt x="1081714" y="381000"/>
                  <a:pt x="1058334" y="381000"/>
                </a:cubicBezTo>
                <a:lnTo>
                  <a:pt x="42333" y="381000"/>
                </a:lnTo>
                <a:cubicBezTo>
                  <a:pt x="18953" y="381000"/>
                  <a:pt x="0" y="362047"/>
                  <a:pt x="0" y="338667"/>
                </a:cubicBezTo>
                <a:lnTo>
                  <a:pt x="0" y="42333"/>
                </a:lnTo>
                <a:cubicBezTo>
                  <a:pt x="0" y="18969"/>
                  <a:pt x="18969" y="0"/>
                  <a:pt x="4233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1" name="Text 19"/>
          <p:cNvSpPr/>
          <p:nvPr/>
        </p:nvSpPr>
        <p:spPr>
          <a:xfrm>
            <a:off x="889000" y="3852333"/>
            <a:ext cx="1195917" cy="381000"/>
          </a:xfrm>
          <a:prstGeom prst="rect">
            <a:avLst/>
          </a:prstGeom>
          <a:noFill/>
          <a:ln/>
        </p:spPr>
        <p:txBody>
          <a:bodyPr wrap="square" lIns="169333" tIns="42333" rIns="169333" bIns="42333" rtlCol="0" anchor="ctr"/>
          <a:lstStyle/>
          <a:p>
            <a:pPr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拓展职能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915458" y="44026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6458" y="26458"/>
                </a:moveTo>
                <a:cubicBezTo>
                  <a:pt x="26458" y="19141"/>
                  <a:pt x="20547" y="13229"/>
                  <a:pt x="13229" y="13229"/>
                </a:cubicBezTo>
                <a:cubicBezTo>
                  <a:pt x="5912" y="13229"/>
                  <a:pt x="0" y="19141"/>
                  <a:pt x="0" y="26458"/>
                </a:cubicBezTo>
                <a:lnTo>
                  <a:pt x="0" y="165365"/>
                </a:lnTo>
                <a:cubicBezTo>
                  <a:pt x="0" y="183637"/>
                  <a:pt x="14800" y="198438"/>
                  <a:pt x="33073" y="198438"/>
                </a:cubicBezTo>
                <a:lnTo>
                  <a:pt x="198438" y="198438"/>
                </a:lnTo>
                <a:cubicBezTo>
                  <a:pt x="205755" y="198438"/>
                  <a:pt x="211667" y="192526"/>
                  <a:pt x="211667" y="185208"/>
                </a:cubicBezTo>
                <a:cubicBezTo>
                  <a:pt x="211667" y="177891"/>
                  <a:pt x="205755" y="171979"/>
                  <a:pt x="198438" y="171979"/>
                </a:cubicBezTo>
                <a:lnTo>
                  <a:pt x="33073" y="171979"/>
                </a:lnTo>
                <a:cubicBezTo>
                  <a:pt x="29435" y="171979"/>
                  <a:pt x="26458" y="169003"/>
                  <a:pt x="26458" y="165365"/>
                </a:cubicBezTo>
                <a:lnTo>
                  <a:pt x="26458" y="26458"/>
                </a:lnTo>
                <a:close/>
                <a:moveTo>
                  <a:pt x="194551" y="62260"/>
                </a:moveTo>
                <a:cubicBezTo>
                  <a:pt x="199719" y="57092"/>
                  <a:pt x="199719" y="48700"/>
                  <a:pt x="194551" y="43532"/>
                </a:cubicBezTo>
                <a:cubicBezTo>
                  <a:pt x="189384" y="38365"/>
                  <a:pt x="180992" y="38365"/>
                  <a:pt x="175824" y="43532"/>
                </a:cubicBezTo>
                <a:lnTo>
                  <a:pt x="132292" y="87106"/>
                </a:lnTo>
                <a:lnTo>
                  <a:pt x="108562" y="63417"/>
                </a:lnTo>
                <a:cubicBezTo>
                  <a:pt x="103394" y="58250"/>
                  <a:pt x="95002" y="58250"/>
                  <a:pt x="89834" y="63417"/>
                </a:cubicBezTo>
                <a:lnTo>
                  <a:pt x="50147" y="103105"/>
                </a:lnTo>
                <a:cubicBezTo>
                  <a:pt x="44979" y="108272"/>
                  <a:pt x="44979" y="116665"/>
                  <a:pt x="50147" y="121832"/>
                </a:cubicBezTo>
                <a:cubicBezTo>
                  <a:pt x="55314" y="127000"/>
                  <a:pt x="63707" y="127000"/>
                  <a:pt x="68874" y="121832"/>
                </a:cubicBezTo>
                <a:lnTo>
                  <a:pt x="99219" y="91488"/>
                </a:lnTo>
                <a:lnTo>
                  <a:pt x="122949" y="115218"/>
                </a:lnTo>
                <a:cubicBezTo>
                  <a:pt x="128116" y="120385"/>
                  <a:pt x="136508" y="120385"/>
                  <a:pt x="141676" y="115218"/>
                </a:cubicBezTo>
                <a:lnTo>
                  <a:pt x="194593" y="62301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3" name="Text 21"/>
          <p:cNvSpPr/>
          <p:nvPr/>
        </p:nvSpPr>
        <p:spPr>
          <a:xfrm>
            <a:off x="1238250" y="4360333"/>
            <a:ext cx="529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预测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878792" y="4402667"/>
            <a:ext cx="158750" cy="211667"/>
          </a:xfrm>
          <a:custGeom>
            <a:avLst/>
            <a:gdLst/>
            <a:ahLst/>
            <a:cxnLst/>
            <a:rect l="l" t="t" r="r" b="b"/>
            <a:pathLst>
              <a:path w="158750" h="211667">
                <a:moveTo>
                  <a:pt x="121088" y="158750"/>
                </a:moveTo>
                <a:cubicBezTo>
                  <a:pt x="124106" y="149531"/>
                  <a:pt x="130142" y="141180"/>
                  <a:pt x="136963" y="133987"/>
                </a:cubicBezTo>
                <a:cubicBezTo>
                  <a:pt x="150482" y="119765"/>
                  <a:pt x="158750" y="100542"/>
                  <a:pt x="158750" y="79375"/>
                </a:cubicBezTo>
                <a:cubicBezTo>
                  <a:pt x="158750" y="35553"/>
                  <a:pt x="123197" y="0"/>
                  <a:pt x="79375" y="0"/>
                </a:cubicBezTo>
                <a:cubicBezTo>
                  <a:pt x="35553" y="0"/>
                  <a:pt x="0" y="35553"/>
                  <a:pt x="0" y="79375"/>
                </a:cubicBezTo>
                <a:cubicBezTo>
                  <a:pt x="0" y="100542"/>
                  <a:pt x="8268" y="119765"/>
                  <a:pt x="21787" y="133987"/>
                </a:cubicBezTo>
                <a:cubicBezTo>
                  <a:pt x="28608" y="141180"/>
                  <a:pt x="34685" y="149531"/>
                  <a:pt x="37662" y="158750"/>
                </a:cubicBezTo>
                <a:lnTo>
                  <a:pt x="121047" y="158750"/>
                </a:lnTo>
                <a:close/>
                <a:moveTo>
                  <a:pt x="119063" y="178594"/>
                </a:moveTo>
                <a:lnTo>
                  <a:pt x="39688" y="178594"/>
                </a:lnTo>
                <a:lnTo>
                  <a:pt x="39688" y="185208"/>
                </a:lnTo>
                <a:cubicBezTo>
                  <a:pt x="39688" y="203481"/>
                  <a:pt x="54488" y="218281"/>
                  <a:pt x="72760" y="218281"/>
                </a:cubicBezTo>
                <a:lnTo>
                  <a:pt x="85990" y="218281"/>
                </a:lnTo>
                <a:cubicBezTo>
                  <a:pt x="104262" y="218281"/>
                  <a:pt x="119063" y="203481"/>
                  <a:pt x="119063" y="185208"/>
                </a:cubicBezTo>
                <a:lnTo>
                  <a:pt x="119063" y="178594"/>
                </a:lnTo>
                <a:close/>
                <a:moveTo>
                  <a:pt x="76068" y="46302"/>
                </a:moveTo>
                <a:cubicBezTo>
                  <a:pt x="59614" y="46302"/>
                  <a:pt x="46302" y="59614"/>
                  <a:pt x="46302" y="76068"/>
                </a:cubicBezTo>
                <a:cubicBezTo>
                  <a:pt x="46302" y="81566"/>
                  <a:pt x="41879" y="85990"/>
                  <a:pt x="36380" y="85990"/>
                </a:cubicBezTo>
                <a:cubicBezTo>
                  <a:pt x="30882" y="85990"/>
                  <a:pt x="26458" y="81566"/>
                  <a:pt x="26458" y="76068"/>
                </a:cubicBezTo>
                <a:cubicBezTo>
                  <a:pt x="26458" y="48659"/>
                  <a:pt x="48659" y="26458"/>
                  <a:pt x="76068" y="26458"/>
                </a:cubicBezTo>
                <a:cubicBezTo>
                  <a:pt x="81566" y="26458"/>
                  <a:pt x="85990" y="30882"/>
                  <a:pt x="85990" y="36380"/>
                </a:cubicBezTo>
                <a:cubicBezTo>
                  <a:pt x="85990" y="41879"/>
                  <a:pt x="81566" y="46302"/>
                  <a:pt x="76068" y="46302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5" name="Text 23"/>
          <p:cNvSpPr/>
          <p:nvPr/>
        </p:nvSpPr>
        <p:spPr>
          <a:xfrm>
            <a:off x="4175125" y="4360333"/>
            <a:ext cx="529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决策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775979" y="4402667"/>
            <a:ext cx="238125" cy="211667"/>
          </a:xfrm>
          <a:custGeom>
            <a:avLst/>
            <a:gdLst/>
            <a:ahLst/>
            <a:cxnLst/>
            <a:rect l="l" t="t" r="r" b="b"/>
            <a:pathLst>
              <a:path w="238125" h="211667">
                <a:moveTo>
                  <a:pt x="127951" y="-7813"/>
                </a:moveTo>
                <a:cubicBezTo>
                  <a:pt x="126256" y="-11121"/>
                  <a:pt x="122825" y="-13229"/>
                  <a:pt x="119104" y="-13229"/>
                </a:cubicBezTo>
                <a:cubicBezTo>
                  <a:pt x="115383" y="-13229"/>
                  <a:pt x="111952" y="-11121"/>
                  <a:pt x="110257" y="-7813"/>
                </a:cubicBezTo>
                <a:lnTo>
                  <a:pt x="79830" y="51800"/>
                </a:lnTo>
                <a:lnTo>
                  <a:pt x="13725" y="62301"/>
                </a:lnTo>
                <a:cubicBezTo>
                  <a:pt x="10046" y="62880"/>
                  <a:pt x="6987" y="65484"/>
                  <a:pt x="5829" y="69040"/>
                </a:cubicBezTo>
                <a:cubicBezTo>
                  <a:pt x="4672" y="72595"/>
                  <a:pt x="5622" y="76481"/>
                  <a:pt x="8227" y="79127"/>
                </a:cubicBezTo>
                <a:lnTo>
                  <a:pt x="55521" y="126463"/>
                </a:lnTo>
                <a:lnTo>
                  <a:pt x="45103" y="192567"/>
                </a:lnTo>
                <a:cubicBezTo>
                  <a:pt x="44524" y="196246"/>
                  <a:pt x="46054" y="199967"/>
                  <a:pt x="49072" y="202158"/>
                </a:cubicBezTo>
                <a:cubicBezTo>
                  <a:pt x="52090" y="204349"/>
                  <a:pt x="56059" y="204680"/>
                  <a:pt x="59407" y="202985"/>
                </a:cubicBezTo>
                <a:lnTo>
                  <a:pt x="119104" y="172641"/>
                </a:lnTo>
                <a:lnTo>
                  <a:pt x="178759" y="202985"/>
                </a:lnTo>
                <a:cubicBezTo>
                  <a:pt x="182066" y="204680"/>
                  <a:pt x="186076" y="204349"/>
                  <a:pt x="189094" y="202158"/>
                </a:cubicBezTo>
                <a:cubicBezTo>
                  <a:pt x="192112" y="199967"/>
                  <a:pt x="193642" y="196288"/>
                  <a:pt x="193063" y="192567"/>
                </a:cubicBezTo>
                <a:lnTo>
                  <a:pt x="182604" y="126463"/>
                </a:lnTo>
                <a:lnTo>
                  <a:pt x="229898" y="79127"/>
                </a:lnTo>
                <a:cubicBezTo>
                  <a:pt x="232544" y="76481"/>
                  <a:pt x="233453" y="72595"/>
                  <a:pt x="232296" y="69040"/>
                </a:cubicBezTo>
                <a:cubicBezTo>
                  <a:pt x="231138" y="65484"/>
                  <a:pt x="228120" y="62880"/>
                  <a:pt x="224400" y="62301"/>
                </a:cubicBezTo>
                <a:lnTo>
                  <a:pt x="158337" y="51800"/>
                </a:lnTo>
                <a:lnTo>
                  <a:pt x="127951" y="-7813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7" name="Text 25"/>
          <p:cNvSpPr/>
          <p:nvPr/>
        </p:nvSpPr>
        <p:spPr>
          <a:xfrm>
            <a:off x="7112000" y="4360333"/>
            <a:ext cx="529167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评价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23333" y="5397500"/>
            <a:ext cx="7577667" cy="3450167"/>
          </a:xfrm>
          <a:custGeom>
            <a:avLst/>
            <a:gdLst/>
            <a:ahLst/>
            <a:cxnLst/>
            <a:rect l="l" t="t" r="r" b="b"/>
            <a:pathLst>
              <a:path w="7577667" h="3450167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3323166"/>
                </a:lnTo>
                <a:cubicBezTo>
                  <a:pt x="7577667" y="3393307"/>
                  <a:pt x="7520807" y="3450167"/>
                  <a:pt x="7450666" y="3450167"/>
                </a:cubicBezTo>
                <a:lnTo>
                  <a:pt x="127001" y="3450167"/>
                </a:lnTo>
                <a:cubicBezTo>
                  <a:pt x="56860" y="3450167"/>
                  <a:pt x="0" y="3393307"/>
                  <a:pt x="0" y="3323166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423333" y="5397500"/>
            <a:ext cx="7577667" cy="42333"/>
          </a:xfrm>
          <a:custGeom>
            <a:avLst/>
            <a:gdLst/>
            <a:ahLst/>
            <a:cxnLst/>
            <a:rect l="l" t="t" r="r" b="b"/>
            <a:pathLst>
              <a:path w="7577667" h="42333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0" name="Shape 28"/>
          <p:cNvSpPr/>
          <p:nvPr/>
        </p:nvSpPr>
        <p:spPr>
          <a:xfrm>
            <a:off x="699823" y="5704417"/>
            <a:ext cx="357188" cy="317500"/>
          </a:xfrm>
          <a:custGeom>
            <a:avLst/>
            <a:gdLst/>
            <a:ahLst/>
            <a:cxnLst/>
            <a:rect l="l" t="t" r="r" b="b"/>
            <a:pathLst>
              <a:path w="357188" h="317500">
                <a:moveTo>
                  <a:pt x="178594" y="-9922"/>
                </a:moveTo>
                <a:cubicBezTo>
                  <a:pt x="189570" y="-9922"/>
                  <a:pt x="198438" y="-1054"/>
                  <a:pt x="198438" y="9922"/>
                </a:cubicBezTo>
                <a:lnTo>
                  <a:pt x="198438" y="21270"/>
                </a:lnTo>
                <a:cubicBezTo>
                  <a:pt x="259271" y="29952"/>
                  <a:pt x="307392" y="78073"/>
                  <a:pt x="316074" y="138906"/>
                </a:cubicBezTo>
                <a:lnTo>
                  <a:pt x="327422" y="138906"/>
                </a:lnTo>
                <a:cubicBezTo>
                  <a:pt x="338398" y="138906"/>
                  <a:pt x="347266" y="147774"/>
                  <a:pt x="347266" y="158750"/>
                </a:cubicBezTo>
                <a:cubicBezTo>
                  <a:pt x="347266" y="169726"/>
                  <a:pt x="338398" y="178594"/>
                  <a:pt x="327422" y="178594"/>
                </a:cubicBezTo>
                <a:lnTo>
                  <a:pt x="316074" y="178594"/>
                </a:lnTo>
                <a:cubicBezTo>
                  <a:pt x="307392" y="239427"/>
                  <a:pt x="259271" y="287548"/>
                  <a:pt x="198438" y="296230"/>
                </a:cubicBezTo>
                <a:lnTo>
                  <a:pt x="198438" y="307578"/>
                </a:lnTo>
                <a:cubicBezTo>
                  <a:pt x="198438" y="318554"/>
                  <a:pt x="189570" y="327422"/>
                  <a:pt x="178594" y="327422"/>
                </a:cubicBezTo>
                <a:cubicBezTo>
                  <a:pt x="167618" y="327422"/>
                  <a:pt x="158750" y="318554"/>
                  <a:pt x="158750" y="307578"/>
                </a:cubicBezTo>
                <a:lnTo>
                  <a:pt x="158750" y="296230"/>
                </a:lnTo>
                <a:cubicBezTo>
                  <a:pt x="97917" y="287548"/>
                  <a:pt x="49795" y="239427"/>
                  <a:pt x="41114" y="178594"/>
                </a:cubicBezTo>
                <a:lnTo>
                  <a:pt x="29766" y="178594"/>
                </a:lnTo>
                <a:cubicBezTo>
                  <a:pt x="18790" y="178594"/>
                  <a:pt x="9922" y="169726"/>
                  <a:pt x="9922" y="158750"/>
                </a:cubicBezTo>
                <a:cubicBezTo>
                  <a:pt x="9922" y="147774"/>
                  <a:pt x="18790" y="138906"/>
                  <a:pt x="29766" y="138906"/>
                </a:cubicBezTo>
                <a:lnTo>
                  <a:pt x="41114" y="138906"/>
                </a:lnTo>
                <a:cubicBezTo>
                  <a:pt x="49795" y="78073"/>
                  <a:pt x="97917" y="29952"/>
                  <a:pt x="158750" y="21270"/>
                </a:cubicBezTo>
                <a:lnTo>
                  <a:pt x="158750" y="9922"/>
                </a:lnTo>
                <a:cubicBezTo>
                  <a:pt x="158750" y="-1054"/>
                  <a:pt x="167618" y="-9922"/>
                  <a:pt x="178594" y="-9922"/>
                </a:cubicBezTo>
                <a:close/>
                <a:moveTo>
                  <a:pt x="81359" y="178594"/>
                </a:moveTo>
                <a:cubicBezTo>
                  <a:pt x="89235" y="217475"/>
                  <a:pt x="119869" y="248109"/>
                  <a:pt x="158750" y="255984"/>
                </a:cubicBezTo>
                <a:lnTo>
                  <a:pt x="158750" y="248047"/>
                </a:lnTo>
                <a:cubicBezTo>
                  <a:pt x="158750" y="237071"/>
                  <a:pt x="167618" y="228203"/>
                  <a:pt x="178594" y="228203"/>
                </a:cubicBezTo>
                <a:cubicBezTo>
                  <a:pt x="189570" y="228203"/>
                  <a:pt x="198438" y="237071"/>
                  <a:pt x="198438" y="248047"/>
                </a:cubicBezTo>
                <a:lnTo>
                  <a:pt x="198438" y="255984"/>
                </a:lnTo>
                <a:cubicBezTo>
                  <a:pt x="237319" y="248109"/>
                  <a:pt x="267953" y="217475"/>
                  <a:pt x="275828" y="178594"/>
                </a:cubicBezTo>
                <a:lnTo>
                  <a:pt x="267891" y="178594"/>
                </a:lnTo>
                <a:cubicBezTo>
                  <a:pt x="256915" y="178594"/>
                  <a:pt x="248047" y="169726"/>
                  <a:pt x="248047" y="158750"/>
                </a:cubicBezTo>
                <a:cubicBezTo>
                  <a:pt x="248047" y="147774"/>
                  <a:pt x="256915" y="138906"/>
                  <a:pt x="267891" y="138906"/>
                </a:cubicBezTo>
                <a:lnTo>
                  <a:pt x="275828" y="138906"/>
                </a:lnTo>
                <a:cubicBezTo>
                  <a:pt x="267953" y="100025"/>
                  <a:pt x="237319" y="69391"/>
                  <a:pt x="198438" y="61516"/>
                </a:cubicBezTo>
                <a:lnTo>
                  <a:pt x="198438" y="69453"/>
                </a:lnTo>
                <a:cubicBezTo>
                  <a:pt x="198438" y="80429"/>
                  <a:pt x="189570" y="89297"/>
                  <a:pt x="178594" y="89297"/>
                </a:cubicBezTo>
                <a:cubicBezTo>
                  <a:pt x="167618" y="89297"/>
                  <a:pt x="158750" y="80429"/>
                  <a:pt x="158750" y="69453"/>
                </a:cubicBezTo>
                <a:lnTo>
                  <a:pt x="158750" y="61516"/>
                </a:lnTo>
                <a:cubicBezTo>
                  <a:pt x="119869" y="69391"/>
                  <a:pt x="89235" y="100025"/>
                  <a:pt x="81359" y="138906"/>
                </a:cubicBezTo>
                <a:lnTo>
                  <a:pt x="89297" y="138906"/>
                </a:lnTo>
                <a:cubicBezTo>
                  <a:pt x="100273" y="138906"/>
                  <a:pt x="109141" y="147774"/>
                  <a:pt x="109141" y="158750"/>
                </a:cubicBezTo>
                <a:cubicBezTo>
                  <a:pt x="109141" y="169726"/>
                  <a:pt x="100273" y="178594"/>
                  <a:pt x="89297" y="178594"/>
                </a:cubicBezTo>
                <a:lnTo>
                  <a:pt x="81359" y="178594"/>
                </a:lnTo>
                <a:close/>
                <a:moveTo>
                  <a:pt x="178594" y="128984"/>
                </a:moveTo>
                <a:cubicBezTo>
                  <a:pt x="195022" y="128984"/>
                  <a:pt x="208359" y="142322"/>
                  <a:pt x="208359" y="158750"/>
                </a:cubicBezTo>
                <a:cubicBezTo>
                  <a:pt x="208359" y="175178"/>
                  <a:pt x="195022" y="188516"/>
                  <a:pt x="178594" y="188516"/>
                </a:cubicBezTo>
                <a:cubicBezTo>
                  <a:pt x="162166" y="188516"/>
                  <a:pt x="148828" y="175178"/>
                  <a:pt x="148828" y="158750"/>
                </a:cubicBezTo>
                <a:cubicBezTo>
                  <a:pt x="148828" y="142322"/>
                  <a:pt x="162166" y="128984"/>
                  <a:pt x="178594" y="128984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1" name="Text 29"/>
          <p:cNvSpPr/>
          <p:nvPr/>
        </p:nvSpPr>
        <p:spPr>
          <a:xfrm>
            <a:off x="1201208" y="5672667"/>
            <a:ext cx="1428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会计目标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709083" y="6307667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68870" y="105519"/>
                </a:moveTo>
                <a:lnTo>
                  <a:pt x="129183" y="169019"/>
                </a:lnTo>
                <a:cubicBezTo>
                  <a:pt x="127099" y="172343"/>
                  <a:pt x="123527" y="174427"/>
                  <a:pt x="119608" y="174625"/>
                </a:cubicBezTo>
                <a:cubicBezTo>
                  <a:pt x="115689" y="174823"/>
                  <a:pt x="111919" y="173038"/>
                  <a:pt x="109587" y="169863"/>
                </a:cubicBezTo>
                <a:lnTo>
                  <a:pt x="85775" y="138113"/>
                </a:lnTo>
                <a:cubicBezTo>
                  <a:pt x="81806" y="132854"/>
                  <a:pt x="82897" y="125413"/>
                  <a:pt x="88156" y="121444"/>
                </a:cubicBezTo>
                <a:cubicBezTo>
                  <a:pt x="93414" y="117475"/>
                  <a:pt x="100856" y="118566"/>
                  <a:pt x="104825" y="123825"/>
                </a:cubicBezTo>
                <a:lnTo>
                  <a:pt x="118219" y="141684"/>
                </a:lnTo>
                <a:lnTo>
                  <a:pt x="148679" y="92918"/>
                </a:lnTo>
                <a:cubicBezTo>
                  <a:pt x="152152" y="87362"/>
                  <a:pt x="159494" y="85626"/>
                  <a:pt x="165100" y="89148"/>
                </a:cubicBezTo>
                <a:cubicBezTo>
                  <a:pt x="170706" y="92670"/>
                  <a:pt x="172393" y="99963"/>
                  <a:pt x="168870" y="10556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3" name="Text 31"/>
          <p:cNvSpPr/>
          <p:nvPr/>
        </p:nvSpPr>
        <p:spPr>
          <a:xfrm>
            <a:off x="1121833" y="6265333"/>
            <a:ext cx="2391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决策有用观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121833" y="6646333"/>
            <a:ext cx="2381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提供有助于经济决策的信息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09083" y="715433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68870" y="105519"/>
                </a:moveTo>
                <a:lnTo>
                  <a:pt x="129183" y="169019"/>
                </a:lnTo>
                <a:cubicBezTo>
                  <a:pt x="127099" y="172343"/>
                  <a:pt x="123527" y="174427"/>
                  <a:pt x="119608" y="174625"/>
                </a:cubicBezTo>
                <a:cubicBezTo>
                  <a:pt x="115689" y="174823"/>
                  <a:pt x="111919" y="173038"/>
                  <a:pt x="109587" y="169863"/>
                </a:cubicBezTo>
                <a:lnTo>
                  <a:pt x="85775" y="138113"/>
                </a:lnTo>
                <a:cubicBezTo>
                  <a:pt x="81806" y="132854"/>
                  <a:pt x="82897" y="125413"/>
                  <a:pt x="88156" y="121444"/>
                </a:cubicBezTo>
                <a:cubicBezTo>
                  <a:pt x="93414" y="117475"/>
                  <a:pt x="100856" y="118566"/>
                  <a:pt x="104825" y="123825"/>
                </a:cubicBezTo>
                <a:lnTo>
                  <a:pt x="118219" y="141684"/>
                </a:lnTo>
                <a:lnTo>
                  <a:pt x="148679" y="92918"/>
                </a:lnTo>
                <a:cubicBezTo>
                  <a:pt x="152152" y="87362"/>
                  <a:pt x="159494" y="85626"/>
                  <a:pt x="165100" y="89148"/>
                </a:cubicBezTo>
                <a:cubicBezTo>
                  <a:pt x="170706" y="92670"/>
                  <a:pt x="172393" y="99963"/>
                  <a:pt x="168870" y="10556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6" name="Text 34"/>
          <p:cNvSpPr/>
          <p:nvPr/>
        </p:nvSpPr>
        <p:spPr>
          <a:xfrm>
            <a:off x="1121833" y="7112000"/>
            <a:ext cx="25823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受托责任观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121833" y="7493000"/>
            <a:ext cx="2571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反映管理层受托责任履行情况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77333" y="7958667"/>
            <a:ext cx="7069667" cy="635000"/>
          </a:xfrm>
          <a:custGeom>
            <a:avLst/>
            <a:gdLst/>
            <a:ahLst/>
            <a:cxnLst/>
            <a:rect l="l" t="t" r="r" b="b"/>
            <a:pathLst>
              <a:path w="7069667" h="635000">
                <a:moveTo>
                  <a:pt x="84665" y="0"/>
                </a:moveTo>
                <a:lnTo>
                  <a:pt x="6985002" y="0"/>
                </a:lnTo>
                <a:cubicBezTo>
                  <a:pt x="7031761" y="0"/>
                  <a:pt x="7069667" y="37906"/>
                  <a:pt x="7069667" y="84665"/>
                </a:cubicBezTo>
                <a:lnTo>
                  <a:pt x="7069667" y="550335"/>
                </a:lnTo>
                <a:cubicBezTo>
                  <a:pt x="7069667" y="597094"/>
                  <a:pt x="7031761" y="635000"/>
                  <a:pt x="6985002" y="635000"/>
                </a:cubicBezTo>
                <a:lnTo>
                  <a:pt x="84665" y="635000"/>
                </a:lnTo>
                <a:cubicBezTo>
                  <a:pt x="37937" y="635000"/>
                  <a:pt x="0" y="597063"/>
                  <a:pt x="0" y="550335"/>
                </a:cubicBezTo>
                <a:lnTo>
                  <a:pt x="0" y="84665"/>
                </a:lnTo>
                <a:cubicBezTo>
                  <a:pt x="0" y="37906"/>
                  <a:pt x="37906" y="0"/>
                  <a:pt x="84665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39" name="Text 37"/>
          <p:cNvSpPr/>
          <p:nvPr/>
        </p:nvSpPr>
        <p:spPr>
          <a:xfrm>
            <a:off x="799042" y="8128000"/>
            <a:ext cx="6826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向使用者提供</a:t>
            </a:r>
            <a:r>
              <a:rPr lang="en-US" sz="15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"管理层受托责任履行情况"</a:t>
            </a:r>
            <a:r>
              <a:rPr lang="en-US" sz="1500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并</a:t>
            </a:r>
            <a:r>
              <a:rPr lang="en-US" sz="15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"有助于其经济决策"</a:t>
            </a:r>
            <a:r>
              <a:rPr lang="en-US" sz="1500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的信息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255000" y="1375833"/>
            <a:ext cx="7577667" cy="7471833"/>
          </a:xfrm>
          <a:custGeom>
            <a:avLst/>
            <a:gdLst/>
            <a:ahLst/>
            <a:cxnLst/>
            <a:rect l="l" t="t" r="r" b="b"/>
            <a:pathLst>
              <a:path w="7577667" h="7471833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7344812"/>
                </a:lnTo>
                <a:cubicBezTo>
                  <a:pt x="7577667" y="7414964"/>
                  <a:pt x="7520797" y="7471833"/>
                  <a:pt x="7450645" y="7471833"/>
                </a:cubicBezTo>
                <a:lnTo>
                  <a:pt x="127021" y="7471833"/>
                </a:lnTo>
                <a:cubicBezTo>
                  <a:pt x="56916" y="7471833"/>
                  <a:pt x="0" y="7414917"/>
                  <a:pt x="0" y="7344812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1" name="Shape 39"/>
          <p:cNvSpPr/>
          <p:nvPr/>
        </p:nvSpPr>
        <p:spPr>
          <a:xfrm>
            <a:off x="8255000" y="1375833"/>
            <a:ext cx="7577667" cy="42333"/>
          </a:xfrm>
          <a:custGeom>
            <a:avLst/>
            <a:gdLst/>
            <a:ahLst/>
            <a:cxnLst/>
            <a:rect l="l" t="t" r="r" b="b"/>
            <a:pathLst>
              <a:path w="7577667" h="42333">
                <a:moveTo>
                  <a:pt x="42333" y="0"/>
                </a:moveTo>
                <a:lnTo>
                  <a:pt x="7535333" y="0"/>
                </a:lnTo>
                <a:cubicBezTo>
                  <a:pt x="7558713" y="0"/>
                  <a:pt x="7577667" y="18953"/>
                  <a:pt x="7577667" y="42333"/>
                </a:cubicBezTo>
                <a:lnTo>
                  <a:pt x="7577667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2" name="Shape 40"/>
          <p:cNvSpPr/>
          <p:nvPr/>
        </p:nvSpPr>
        <p:spPr>
          <a:xfrm>
            <a:off x="8511646" y="1682750"/>
            <a:ext cx="396875" cy="317500"/>
          </a:xfrm>
          <a:custGeom>
            <a:avLst/>
            <a:gdLst/>
            <a:ahLst/>
            <a:cxnLst/>
            <a:rect l="l" t="t" r="r" b="b"/>
            <a:pathLst>
              <a:path w="396875" h="317500">
                <a:moveTo>
                  <a:pt x="198438" y="9922"/>
                </a:moveTo>
                <a:cubicBezTo>
                  <a:pt x="234032" y="9922"/>
                  <a:pt x="262930" y="38820"/>
                  <a:pt x="262930" y="74414"/>
                </a:cubicBezTo>
                <a:cubicBezTo>
                  <a:pt x="262930" y="110008"/>
                  <a:pt x="234032" y="138906"/>
                  <a:pt x="198438" y="138906"/>
                </a:cubicBezTo>
                <a:cubicBezTo>
                  <a:pt x="162843" y="138906"/>
                  <a:pt x="133945" y="110008"/>
                  <a:pt x="133945" y="74414"/>
                </a:cubicBezTo>
                <a:cubicBezTo>
                  <a:pt x="133945" y="38820"/>
                  <a:pt x="162843" y="9922"/>
                  <a:pt x="198438" y="9922"/>
                </a:cubicBezTo>
                <a:close/>
                <a:moveTo>
                  <a:pt x="59531" y="54570"/>
                </a:moveTo>
                <a:cubicBezTo>
                  <a:pt x="84173" y="54570"/>
                  <a:pt x="104180" y="74577"/>
                  <a:pt x="104180" y="99219"/>
                </a:cubicBezTo>
                <a:cubicBezTo>
                  <a:pt x="104180" y="123861"/>
                  <a:pt x="84173" y="143867"/>
                  <a:pt x="59531" y="143867"/>
                </a:cubicBezTo>
                <a:cubicBezTo>
                  <a:pt x="34889" y="143867"/>
                  <a:pt x="14883" y="123861"/>
                  <a:pt x="14883" y="99219"/>
                </a:cubicBezTo>
                <a:cubicBezTo>
                  <a:pt x="14883" y="74577"/>
                  <a:pt x="34889" y="54570"/>
                  <a:pt x="59531" y="54570"/>
                </a:cubicBezTo>
                <a:close/>
                <a:moveTo>
                  <a:pt x="0" y="257969"/>
                </a:moveTo>
                <a:cubicBezTo>
                  <a:pt x="0" y="214126"/>
                  <a:pt x="35533" y="178594"/>
                  <a:pt x="79375" y="178594"/>
                </a:cubicBezTo>
                <a:cubicBezTo>
                  <a:pt x="87313" y="178594"/>
                  <a:pt x="95002" y="179772"/>
                  <a:pt x="102257" y="181942"/>
                </a:cubicBezTo>
                <a:cubicBezTo>
                  <a:pt x="81855" y="204763"/>
                  <a:pt x="69453" y="234900"/>
                  <a:pt x="69453" y="267891"/>
                </a:cubicBezTo>
                <a:lnTo>
                  <a:pt x="69453" y="277813"/>
                </a:lnTo>
                <a:cubicBezTo>
                  <a:pt x="69453" y="284882"/>
                  <a:pt x="70941" y="291579"/>
                  <a:pt x="73608" y="297656"/>
                </a:cubicBezTo>
                <a:lnTo>
                  <a:pt x="19844" y="297656"/>
                </a:lnTo>
                <a:cubicBezTo>
                  <a:pt x="8868" y="297656"/>
                  <a:pt x="0" y="288789"/>
                  <a:pt x="0" y="277813"/>
                </a:cubicBezTo>
                <a:lnTo>
                  <a:pt x="0" y="257969"/>
                </a:lnTo>
                <a:close/>
                <a:moveTo>
                  <a:pt x="323267" y="297656"/>
                </a:moveTo>
                <a:cubicBezTo>
                  <a:pt x="325934" y="291579"/>
                  <a:pt x="327422" y="284882"/>
                  <a:pt x="327422" y="277813"/>
                </a:cubicBezTo>
                <a:lnTo>
                  <a:pt x="327422" y="267891"/>
                </a:lnTo>
                <a:cubicBezTo>
                  <a:pt x="327422" y="234900"/>
                  <a:pt x="315020" y="204763"/>
                  <a:pt x="294618" y="181942"/>
                </a:cubicBezTo>
                <a:cubicBezTo>
                  <a:pt x="301873" y="179772"/>
                  <a:pt x="309563" y="178594"/>
                  <a:pt x="317500" y="178594"/>
                </a:cubicBezTo>
                <a:cubicBezTo>
                  <a:pt x="361342" y="178594"/>
                  <a:pt x="396875" y="214126"/>
                  <a:pt x="396875" y="257969"/>
                </a:cubicBezTo>
                <a:lnTo>
                  <a:pt x="396875" y="277813"/>
                </a:lnTo>
                <a:cubicBezTo>
                  <a:pt x="396875" y="288789"/>
                  <a:pt x="388007" y="297656"/>
                  <a:pt x="377031" y="297656"/>
                </a:cubicBezTo>
                <a:lnTo>
                  <a:pt x="323267" y="297656"/>
                </a:lnTo>
                <a:close/>
                <a:moveTo>
                  <a:pt x="292695" y="99219"/>
                </a:moveTo>
                <a:cubicBezTo>
                  <a:pt x="292695" y="74577"/>
                  <a:pt x="312702" y="54570"/>
                  <a:pt x="337344" y="54570"/>
                </a:cubicBezTo>
                <a:cubicBezTo>
                  <a:pt x="361986" y="54570"/>
                  <a:pt x="381992" y="74577"/>
                  <a:pt x="381992" y="99219"/>
                </a:cubicBezTo>
                <a:cubicBezTo>
                  <a:pt x="381992" y="123861"/>
                  <a:pt x="361986" y="143867"/>
                  <a:pt x="337344" y="143867"/>
                </a:cubicBezTo>
                <a:cubicBezTo>
                  <a:pt x="312702" y="143867"/>
                  <a:pt x="292695" y="123861"/>
                  <a:pt x="292695" y="99219"/>
                </a:cubicBezTo>
                <a:close/>
                <a:moveTo>
                  <a:pt x="99219" y="267891"/>
                </a:moveTo>
                <a:cubicBezTo>
                  <a:pt x="99219" y="213072"/>
                  <a:pt x="143619" y="168672"/>
                  <a:pt x="198438" y="168672"/>
                </a:cubicBezTo>
                <a:cubicBezTo>
                  <a:pt x="253256" y="168672"/>
                  <a:pt x="297656" y="213072"/>
                  <a:pt x="297656" y="267891"/>
                </a:cubicBezTo>
                <a:lnTo>
                  <a:pt x="297656" y="277813"/>
                </a:lnTo>
                <a:cubicBezTo>
                  <a:pt x="297656" y="288789"/>
                  <a:pt x="288789" y="297656"/>
                  <a:pt x="277813" y="297656"/>
                </a:cubicBezTo>
                <a:lnTo>
                  <a:pt x="119062" y="297656"/>
                </a:lnTo>
                <a:cubicBezTo>
                  <a:pt x="108086" y="297656"/>
                  <a:pt x="99219" y="288789"/>
                  <a:pt x="99219" y="277813"/>
                </a:cubicBezTo>
                <a:lnTo>
                  <a:pt x="99219" y="267891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3" name="Text 41"/>
          <p:cNvSpPr/>
          <p:nvPr/>
        </p:nvSpPr>
        <p:spPr>
          <a:xfrm>
            <a:off x="9032875" y="1651000"/>
            <a:ext cx="301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会计信息使用者矩阵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509000" y="2243667"/>
            <a:ext cx="1397000" cy="465667"/>
          </a:xfrm>
          <a:custGeom>
            <a:avLst/>
            <a:gdLst/>
            <a:ahLst/>
            <a:cxnLst/>
            <a:rect l="l" t="t" r="r" b="b"/>
            <a:pathLst>
              <a:path w="1397000" h="465667">
                <a:moveTo>
                  <a:pt x="84668" y="0"/>
                </a:moveTo>
                <a:lnTo>
                  <a:pt x="1312332" y="0"/>
                </a:lnTo>
                <a:cubicBezTo>
                  <a:pt x="1359093" y="0"/>
                  <a:pt x="1397000" y="37907"/>
                  <a:pt x="1397000" y="84668"/>
                </a:cubicBezTo>
                <a:lnTo>
                  <a:pt x="1397000" y="380999"/>
                </a:lnTo>
                <a:cubicBezTo>
                  <a:pt x="1397000" y="427760"/>
                  <a:pt x="1359093" y="465667"/>
                  <a:pt x="1312332" y="465667"/>
                </a:cubicBezTo>
                <a:lnTo>
                  <a:pt x="84668" y="465667"/>
                </a:lnTo>
                <a:cubicBezTo>
                  <a:pt x="37907" y="465667"/>
                  <a:pt x="0" y="427760"/>
                  <a:pt x="0" y="380999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5" name="Text 43"/>
          <p:cNvSpPr/>
          <p:nvPr/>
        </p:nvSpPr>
        <p:spPr>
          <a:xfrm>
            <a:off x="8678333" y="2370667"/>
            <a:ext cx="1164167" cy="211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内部使用者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509000" y="2878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7" name="Shape 45"/>
          <p:cNvSpPr/>
          <p:nvPr/>
        </p:nvSpPr>
        <p:spPr>
          <a:xfrm>
            <a:off x="9508629" y="3048000"/>
            <a:ext cx="277813" cy="317500"/>
          </a:xfrm>
          <a:custGeom>
            <a:avLst/>
            <a:gdLst/>
            <a:ahLst/>
            <a:cxnLst/>
            <a:rect l="l" t="t" r="r" b="b"/>
            <a:pathLst>
              <a:path w="277813" h="317500">
                <a:moveTo>
                  <a:pt x="138906" y="153789"/>
                </a:moveTo>
                <a:cubicBezTo>
                  <a:pt x="97836" y="153789"/>
                  <a:pt x="64492" y="120445"/>
                  <a:pt x="64492" y="79375"/>
                </a:cubicBezTo>
                <a:cubicBezTo>
                  <a:pt x="64492" y="38305"/>
                  <a:pt x="97836" y="4961"/>
                  <a:pt x="138906" y="4961"/>
                </a:cubicBezTo>
                <a:cubicBezTo>
                  <a:pt x="179976" y="4961"/>
                  <a:pt x="213320" y="38305"/>
                  <a:pt x="213320" y="79375"/>
                </a:cubicBezTo>
                <a:cubicBezTo>
                  <a:pt x="213320" y="120445"/>
                  <a:pt x="179976" y="153789"/>
                  <a:pt x="138906" y="153789"/>
                </a:cubicBezTo>
                <a:close/>
                <a:moveTo>
                  <a:pt x="119993" y="188516"/>
                </a:moveTo>
                <a:lnTo>
                  <a:pt x="157820" y="188516"/>
                </a:lnTo>
                <a:cubicBezTo>
                  <a:pt x="163835" y="188516"/>
                  <a:pt x="168672" y="193353"/>
                  <a:pt x="168672" y="199368"/>
                </a:cubicBezTo>
                <a:cubicBezTo>
                  <a:pt x="168672" y="201972"/>
                  <a:pt x="167742" y="204453"/>
                  <a:pt x="166067" y="206437"/>
                </a:cubicBezTo>
                <a:lnTo>
                  <a:pt x="149076" y="226281"/>
                </a:lnTo>
                <a:lnTo>
                  <a:pt x="168300" y="297656"/>
                </a:lnTo>
                <a:lnTo>
                  <a:pt x="168672" y="297656"/>
                </a:lnTo>
                <a:lnTo>
                  <a:pt x="190128" y="211770"/>
                </a:lnTo>
                <a:cubicBezTo>
                  <a:pt x="191492" y="206375"/>
                  <a:pt x="197011" y="203088"/>
                  <a:pt x="202220" y="205073"/>
                </a:cubicBezTo>
                <a:cubicBezTo>
                  <a:pt x="240605" y="219708"/>
                  <a:pt x="267891" y="256915"/>
                  <a:pt x="267891" y="300447"/>
                </a:cubicBezTo>
                <a:cubicBezTo>
                  <a:pt x="267891" y="309811"/>
                  <a:pt x="260263" y="317438"/>
                  <a:pt x="250899" y="317438"/>
                </a:cubicBezTo>
                <a:lnTo>
                  <a:pt x="26913" y="317500"/>
                </a:lnTo>
                <a:cubicBezTo>
                  <a:pt x="17549" y="317500"/>
                  <a:pt x="9922" y="309873"/>
                  <a:pt x="9922" y="300509"/>
                </a:cubicBezTo>
                <a:cubicBezTo>
                  <a:pt x="9922" y="256977"/>
                  <a:pt x="37207" y="219770"/>
                  <a:pt x="75592" y="205135"/>
                </a:cubicBezTo>
                <a:cubicBezTo>
                  <a:pt x="80801" y="203150"/>
                  <a:pt x="86320" y="206437"/>
                  <a:pt x="87685" y="211832"/>
                </a:cubicBezTo>
                <a:lnTo>
                  <a:pt x="109141" y="297718"/>
                </a:lnTo>
                <a:lnTo>
                  <a:pt x="109513" y="297718"/>
                </a:lnTo>
                <a:lnTo>
                  <a:pt x="128736" y="226343"/>
                </a:lnTo>
                <a:lnTo>
                  <a:pt x="111745" y="206499"/>
                </a:lnTo>
                <a:cubicBezTo>
                  <a:pt x="110071" y="204515"/>
                  <a:pt x="109141" y="202034"/>
                  <a:pt x="109141" y="199430"/>
                </a:cubicBezTo>
                <a:cubicBezTo>
                  <a:pt x="109141" y="193415"/>
                  <a:pt x="113978" y="188578"/>
                  <a:pt x="119993" y="188578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8" name="Text 46"/>
          <p:cNvSpPr/>
          <p:nvPr/>
        </p:nvSpPr>
        <p:spPr>
          <a:xfrm>
            <a:off x="8630708" y="3450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高管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8636000" y="3788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战略决策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10907779" y="2878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1" name="Shape 49"/>
          <p:cNvSpPr/>
          <p:nvPr/>
        </p:nvSpPr>
        <p:spPr>
          <a:xfrm>
            <a:off x="11887564" y="30480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19062" y="39688"/>
                </a:moveTo>
                <a:cubicBezTo>
                  <a:pt x="119062" y="28711"/>
                  <a:pt x="127930" y="19844"/>
                  <a:pt x="138906" y="19844"/>
                </a:cubicBezTo>
                <a:lnTo>
                  <a:pt x="178594" y="19844"/>
                </a:lnTo>
                <a:cubicBezTo>
                  <a:pt x="189570" y="19844"/>
                  <a:pt x="198438" y="28711"/>
                  <a:pt x="198438" y="39688"/>
                </a:cubicBezTo>
                <a:lnTo>
                  <a:pt x="198438" y="79375"/>
                </a:lnTo>
                <a:cubicBezTo>
                  <a:pt x="198438" y="90351"/>
                  <a:pt x="189570" y="99219"/>
                  <a:pt x="178594" y="99219"/>
                </a:cubicBezTo>
                <a:lnTo>
                  <a:pt x="173633" y="99219"/>
                </a:lnTo>
                <a:lnTo>
                  <a:pt x="173633" y="138906"/>
                </a:lnTo>
                <a:lnTo>
                  <a:pt x="248047" y="138906"/>
                </a:lnTo>
                <a:cubicBezTo>
                  <a:pt x="272728" y="138906"/>
                  <a:pt x="292695" y="158874"/>
                  <a:pt x="292695" y="183555"/>
                </a:cubicBezTo>
                <a:lnTo>
                  <a:pt x="292695" y="218281"/>
                </a:lnTo>
                <a:lnTo>
                  <a:pt x="297656" y="218281"/>
                </a:lnTo>
                <a:cubicBezTo>
                  <a:pt x="308632" y="218281"/>
                  <a:pt x="317500" y="227149"/>
                  <a:pt x="317500" y="238125"/>
                </a:cubicBezTo>
                <a:lnTo>
                  <a:pt x="317500" y="277813"/>
                </a:lnTo>
                <a:cubicBezTo>
                  <a:pt x="317500" y="288789"/>
                  <a:pt x="308632" y="297656"/>
                  <a:pt x="297656" y="297656"/>
                </a:cubicBezTo>
                <a:lnTo>
                  <a:pt x="257969" y="297656"/>
                </a:lnTo>
                <a:cubicBezTo>
                  <a:pt x="246993" y="297656"/>
                  <a:pt x="238125" y="288789"/>
                  <a:pt x="238125" y="277813"/>
                </a:cubicBezTo>
                <a:lnTo>
                  <a:pt x="238125" y="238125"/>
                </a:lnTo>
                <a:cubicBezTo>
                  <a:pt x="238125" y="227149"/>
                  <a:pt x="246993" y="218281"/>
                  <a:pt x="257969" y="218281"/>
                </a:cubicBezTo>
                <a:lnTo>
                  <a:pt x="262930" y="218281"/>
                </a:lnTo>
                <a:lnTo>
                  <a:pt x="262930" y="183555"/>
                </a:lnTo>
                <a:cubicBezTo>
                  <a:pt x="262930" y="175307"/>
                  <a:pt x="256294" y="168672"/>
                  <a:pt x="248047" y="168672"/>
                </a:cubicBezTo>
                <a:lnTo>
                  <a:pt x="173633" y="168672"/>
                </a:lnTo>
                <a:lnTo>
                  <a:pt x="173633" y="218281"/>
                </a:lnTo>
                <a:lnTo>
                  <a:pt x="178594" y="218281"/>
                </a:lnTo>
                <a:cubicBezTo>
                  <a:pt x="189570" y="218281"/>
                  <a:pt x="198438" y="227149"/>
                  <a:pt x="198438" y="238125"/>
                </a:cubicBezTo>
                <a:lnTo>
                  <a:pt x="198438" y="277813"/>
                </a:lnTo>
                <a:cubicBezTo>
                  <a:pt x="198438" y="288789"/>
                  <a:pt x="189570" y="297656"/>
                  <a:pt x="178594" y="297656"/>
                </a:cubicBezTo>
                <a:lnTo>
                  <a:pt x="138906" y="297656"/>
                </a:lnTo>
                <a:cubicBezTo>
                  <a:pt x="127930" y="297656"/>
                  <a:pt x="119062" y="288789"/>
                  <a:pt x="119062" y="277813"/>
                </a:cubicBezTo>
                <a:lnTo>
                  <a:pt x="119062" y="238125"/>
                </a:lnTo>
                <a:cubicBezTo>
                  <a:pt x="119062" y="227149"/>
                  <a:pt x="127930" y="218281"/>
                  <a:pt x="138906" y="218281"/>
                </a:cubicBezTo>
                <a:lnTo>
                  <a:pt x="143867" y="218281"/>
                </a:lnTo>
                <a:lnTo>
                  <a:pt x="143867" y="168672"/>
                </a:lnTo>
                <a:lnTo>
                  <a:pt x="69453" y="168672"/>
                </a:lnTo>
                <a:cubicBezTo>
                  <a:pt x="61206" y="168672"/>
                  <a:pt x="54570" y="175307"/>
                  <a:pt x="54570" y="183555"/>
                </a:cubicBezTo>
                <a:lnTo>
                  <a:pt x="54570" y="218281"/>
                </a:lnTo>
                <a:lnTo>
                  <a:pt x="59531" y="218281"/>
                </a:lnTo>
                <a:cubicBezTo>
                  <a:pt x="70507" y="218281"/>
                  <a:pt x="79375" y="227149"/>
                  <a:pt x="79375" y="238125"/>
                </a:cubicBezTo>
                <a:lnTo>
                  <a:pt x="79375" y="277813"/>
                </a:lnTo>
                <a:cubicBezTo>
                  <a:pt x="79375" y="288789"/>
                  <a:pt x="70507" y="297656"/>
                  <a:pt x="59531" y="297656"/>
                </a:cubicBezTo>
                <a:lnTo>
                  <a:pt x="19844" y="297656"/>
                </a:lnTo>
                <a:cubicBezTo>
                  <a:pt x="8868" y="297656"/>
                  <a:pt x="0" y="288789"/>
                  <a:pt x="0" y="277813"/>
                </a:cubicBezTo>
                <a:lnTo>
                  <a:pt x="0" y="238125"/>
                </a:lnTo>
                <a:cubicBezTo>
                  <a:pt x="0" y="227149"/>
                  <a:pt x="8868" y="218281"/>
                  <a:pt x="19844" y="218281"/>
                </a:cubicBezTo>
                <a:lnTo>
                  <a:pt x="24805" y="218281"/>
                </a:lnTo>
                <a:lnTo>
                  <a:pt x="24805" y="183555"/>
                </a:lnTo>
                <a:cubicBezTo>
                  <a:pt x="24805" y="158874"/>
                  <a:pt x="44772" y="138906"/>
                  <a:pt x="69453" y="138906"/>
                </a:cubicBezTo>
                <a:lnTo>
                  <a:pt x="143867" y="138906"/>
                </a:lnTo>
                <a:lnTo>
                  <a:pt x="143867" y="99219"/>
                </a:lnTo>
                <a:lnTo>
                  <a:pt x="138906" y="99219"/>
                </a:lnTo>
                <a:cubicBezTo>
                  <a:pt x="127930" y="99219"/>
                  <a:pt x="119062" y="90351"/>
                  <a:pt x="119062" y="79375"/>
                </a:cubicBezTo>
                <a:lnTo>
                  <a:pt x="119062" y="3968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2" name="Text 50"/>
          <p:cNvSpPr/>
          <p:nvPr/>
        </p:nvSpPr>
        <p:spPr>
          <a:xfrm>
            <a:off x="11029487" y="3450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部门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11034779" y="3788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业务管理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13306723" y="2878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14266664" y="3048000"/>
            <a:ext cx="357188" cy="317500"/>
          </a:xfrm>
          <a:custGeom>
            <a:avLst/>
            <a:gdLst/>
            <a:ahLst/>
            <a:cxnLst/>
            <a:rect l="l" t="t" r="r" b="b"/>
            <a:pathLst>
              <a:path w="357188" h="317500">
                <a:moveTo>
                  <a:pt x="39688" y="79375"/>
                </a:moveTo>
                <a:cubicBezTo>
                  <a:pt x="39688" y="41043"/>
                  <a:pt x="70808" y="9922"/>
                  <a:pt x="109141" y="9922"/>
                </a:cubicBezTo>
                <a:cubicBezTo>
                  <a:pt x="147473" y="9922"/>
                  <a:pt x="178594" y="41043"/>
                  <a:pt x="178594" y="79375"/>
                </a:cubicBezTo>
                <a:cubicBezTo>
                  <a:pt x="178594" y="117707"/>
                  <a:pt x="147473" y="148828"/>
                  <a:pt x="109141" y="148828"/>
                </a:cubicBezTo>
                <a:cubicBezTo>
                  <a:pt x="70808" y="148828"/>
                  <a:pt x="39688" y="117707"/>
                  <a:pt x="39688" y="79375"/>
                </a:cubicBezTo>
                <a:close/>
                <a:moveTo>
                  <a:pt x="0" y="287734"/>
                </a:moveTo>
                <a:cubicBezTo>
                  <a:pt x="0" y="227459"/>
                  <a:pt x="48865" y="178594"/>
                  <a:pt x="109141" y="178594"/>
                </a:cubicBezTo>
                <a:cubicBezTo>
                  <a:pt x="169416" y="178594"/>
                  <a:pt x="218281" y="227459"/>
                  <a:pt x="218281" y="287734"/>
                </a:cubicBezTo>
                <a:lnTo>
                  <a:pt x="218281" y="291455"/>
                </a:lnTo>
                <a:cubicBezTo>
                  <a:pt x="218281" y="305842"/>
                  <a:pt x="206623" y="317500"/>
                  <a:pt x="192236" y="317500"/>
                </a:cubicBezTo>
                <a:lnTo>
                  <a:pt x="26045" y="317500"/>
                </a:lnTo>
                <a:cubicBezTo>
                  <a:pt x="11658" y="317500"/>
                  <a:pt x="0" y="305842"/>
                  <a:pt x="0" y="291455"/>
                </a:cubicBezTo>
                <a:lnTo>
                  <a:pt x="0" y="287734"/>
                </a:lnTo>
                <a:close/>
                <a:moveTo>
                  <a:pt x="267891" y="39688"/>
                </a:moveTo>
                <a:cubicBezTo>
                  <a:pt x="300747" y="39688"/>
                  <a:pt x="327422" y="66363"/>
                  <a:pt x="327422" y="99219"/>
                </a:cubicBezTo>
                <a:cubicBezTo>
                  <a:pt x="327422" y="132075"/>
                  <a:pt x="300747" y="158750"/>
                  <a:pt x="267891" y="158750"/>
                </a:cubicBezTo>
                <a:cubicBezTo>
                  <a:pt x="235034" y="158750"/>
                  <a:pt x="208359" y="132075"/>
                  <a:pt x="208359" y="99219"/>
                </a:cubicBezTo>
                <a:cubicBezTo>
                  <a:pt x="208359" y="66363"/>
                  <a:pt x="235034" y="39688"/>
                  <a:pt x="267891" y="39688"/>
                </a:cubicBezTo>
                <a:close/>
                <a:moveTo>
                  <a:pt x="267891" y="188516"/>
                </a:moveTo>
                <a:cubicBezTo>
                  <a:pt x="317190" y="188516"/>
                  <a:pt x="357188" y="228513"/>
                  <a:pt x="357188" y="277813"/>
                </a:cubicBezTo>
                <a:lnTo>
                  <a:pt x="357188" y="291703"/>
                </a:lnTo>
                <a:cubicBezTo>
                  <a:pt x="357188" y="305966"/>
                  <a:pt x="345653" y="317500"/>
                  <a:pt x="331391" y="317500"/>
                </a:cubicBezTo>
                <a:lnTo>
                  <a:pt x="241598" y="317500"/>
                </a:lnTo>
                <a:cubicBezTo>
                  <a:pt x="245690" y="309749"/>
                  <a:pt x="248047" y="300881"/>
                  <a:pt x="248047" y="291455"/>
                </a:cubicBezTo>
                <a:lnTo>
                  <a:pt x="248047" y="287734"/>
                </a:lnTo>
                <a:cubicBezTo>
                  <a:pt x="248047" y="255798"/>
                  <a:pt x="237257" y="226405"/>
                  <a:pt x="219211" y="202964"/>
                </a:cubicBezTo>
                <a:cubicBezTo>
                  <a:pt x="233226" y="193849"/>
                  <a:pt x="249969" y="188516"/>
                  <a:pt x="267891" y="188516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6" name="Text 54"/>
          <p:cNvSpPr/>
          <p:nvPr/>
        </p:nvSpPr>
        <p:spPr>
          <a:xfrm>
            <a:off x="13428431" y="3450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员工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13433723" y="3788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职业规划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8509000" y="4466167"/>
            <a:ext cx="1397000" cy="465667"/>
          </a:xfrm>
          <a:custGeom>
            <a:avLst/>
            <a:gdLst/>
            <a:ahLst/>
            <a:cxnLst/>
            <a:rect l="l" t="t" r="r" b="b"/>
            <a:pathLst>
              <a:path w="1397000" h="465667">
                <a:moveTo>
                  <a:pt x="84668" y="0"/>
                </a:moveTo>
                <a:lnTo>
                  <a:pt x="1312332" y="0"/>
                </a:lnTo>
                <a:cubicBezTo>
                  <a:pt x="1359093" y="0"/>
                  <a:pt x="1397000" y="37907"/>
                  <a:pt x="1397000" y="84668"/>
                </a:cubicBezTo>
                <a:lnTo>
                  <a:pt x="1397000" y="380999"/>
                </a:lnTo>
                <a:cubicBezTo>
                  <a:pt x="1397000" y="427760"/>
                  <a:pt x="1359093" y="465667"/>
                  <a:pt x="1312332" y="465667"/>
                </a:cubicBezTo>
                <a:lnTo>
                  <a:pt x="84668" y="465667"/>
                </a:lnTo>
                <a:cubicBezTo>
                  <a:pt x="37907" y="465667"/>
                  <a:pt x="0" y="427760"/>
                  <a:pt x="0" y="380999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59" name="Text 57"/>
          <p:cNvSpPr/>
          <p:nvPr/>
        </p:nvSpPr>
        <p:spPr>
          <a:xfrm>
            <a:off x="8678333" y="4593167"/>
            <a:ext cx="1164167" cy="211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外部使用者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8509000" y="51011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61" name="Shape 59"/>
          <p:cNvSpPr/>
          <p:nvPr/>
        </p:nvSpPr>
        <p:spPr>
          <a:xfrm>
            <a:off x="9468941" y="5270500"/>
            <a:ext cx="357188" cy="317500"/>
          </a:xfrm>
          <a:custGeom>
            <a:avLst/>
            <a:gdLst/>
            <a:ahLst/>
            <a:cxnLst/>
            <a:rect l="l" t="t" r="r" b="b"/>
            <a:pathLst>
              <a:path w="357188" h="317500">
                <a:moveTo>
                  <a:pt x="317748" y="148828"/>
                </a:moveTo>
                <a:lnTo>
                  <a:pt x="208607" y="148828"/>
                </a:lnTo>
                <a:cubicBezTo>
                  <a:pt x="197631" y="148828"/>
                  <a:pt x="188764" y="139960"/>
                  <a:pt x="188764" y="128984"/>
                </a:cubicBezTo>
                <a:lnTo>
                  <a:pt x="188764" y="19844"/>
                </a:lnTo>
                <a:cubicBezTo>
                  <a:pt x="188764" y="8868"/>
                  <a:pt x="197693" y="-124"/>
                  <a:pt x="208545" y="1302"/>
                </a:cubicBezTo>
                <a:cubicBezTo>
                  <a:pt x="274898" y="10108"/>
                  <a:pt x="327484" y="62694"/>
                  <a:pt x="336290" y="129046"/>
                </a:cubicBezTo>
                <a:cubicBezTo>
                  <a:pt x="337716" y="139898"/>
                  <a:pt x="328724" y="148828"/>
                  <a:pt x="317748" y="148828"/>
                </a:cubicBezTo>
                <a:close/>
                <a:moveTo>
                  <a:pt x="138038" y="23068"/>
                </a:moveTo>
                <a:cubicBezTo>
                  <a:pt x="149262" y="20712"/>
                  <a:pt x="158998" y="29890"/>
                  <a:pt x="158998" y="41362"/>
                </a:cubicBezTo>
                <a:lnTo>
                  <a:pt x="158998" y="163711"/>
                </a:lnTo>
                <a:cubicBezTo>
                  <a:pt x="158998" y="167184"/>
                  <a:pt x="160238" y="170532"/>
                  <a:pt x="162409" y="173199"/>
                </a:cubicBezTo>
                <a:lnTo>
                  <a:pt x="244326" y="272045"/>
                </a:lnTo>
                <a:cubicBezTo>
                  <a:pt x="251582" y="280789"/>
                  <a:pt x="250031" y="293998"/>
                  <a:pt x="240047" y="299393"/>
                </a:cubicBezTo>
                <a:cubicBezTo>
                  <a:pt x="218901" y="310927"/>
                  <a:pt x="194655" y="317500"/>
                  <a:pt x="168920" y="317500"/>
                </a:cubicBezTo>
                <a:cubicBezTo>
                  <a:pt x="86754" y="317500"/>
                  <a:pt x="20092" y="250837"/>
                  <a:pt x="20092" y="168672"/>
                </a:cubicBezTo>
                <a:cubicBezTo>
                  <a:pt x="20092" y="97048"/>
                  <a:pt x="70631" y="37269"/>
                  <a:pt x="138038" y="23068"/>
                </a:cubicBezTo>
                <a:close/>
                <a:moveTo>
                  <a:pt x="296292" y="178594"/>
                </a:moveTo>
                <a:lnTo>
                  <a:pt x="335979" y="178594"/>
                </a:lnTo>
                <a:cubicBezTo>
                  <a:pt x="347452" y="178594"/>
                  <a:pt x="356629" y="188330"/>
                  <a:pt x="354273" y="199554"/>
                </a:cubicBezTo>
                <a:cubicBezTo>
                  <a:pt x="347948" y="229567"/>
                  <a:pt x="332569" y="256232"/>
                  <a:pt x="311113" y="276572"/>
                </a:cubicBezTo>
                <a:cubicBezTo>
                  <a:pt x="303485" y="283828"/>
                  <a:pt x="291517" y="282277"/>
                  <a:pt x="284820" y="274154"/>
                </a:cubicBezTo>
                <a:lnTo>
                  <a:pt x="232482" y="211088"/>
                </a:lnTo>
                <a:cubicBezTo>
                  <a:pt x="221754" y="198127"/>
                  <a:pt x="230994" y="178594"/>
                  <a:pt x="247737" y="178594"/>
                </a:cubicBezTo>
                <a:lnTo>
                  <a:pt x="296230" y="178594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62" name="Text 60"/>
          <p:cNvSpPr/>
          <p:nvPr/>
        </p:nvSpPr>
        <p:spPr>
          <a:xfrm>
            <a:off x="8630708" y="56726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投资者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8636000" y="60113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投资决策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0907779" y="51011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65" name="Shape 63"/>
          <p:cNvSpPr/>
          <p:nvPr/>
        </p:nvSpPr>
        <p:spPr>
          <a:xfrm>
            <a:off x="11867720" y="5270500"/>
            <a:ext cx="357188" cy="317500"/>
          </a:xfrm>
          <a:custGeom>
            <a:avLst/>
            <a:gdLst/>
            <a:ahLst/>
            <a:cxnLst/>
            <a:rect l="l" t="t" r="r" b="b"/>
            <a:pathLst>
              <a:path w="357188" h="317500">
                <a:moveTo>
                  <a:pt x="178594" y="-9922"/>
                </a:moveTo>
                <a:cubicBezTo>
                  <a:pt x="170346" y="-9922"/>
                  <a:pt x="163711" y="-3287"/>
                  <a:pt x="163711" y="4961"/>
                </a:cubicBezTo>
                <a:lnTo>
                  <a:pt x="163711" y="12402"/>
                </a:lnTo>
                <a:lnTo>
                  <a:pt x="162595" y="12402"/>
                </a:lnTo>
                <a:cubicBezTo>
                  <a:pt x="139898" y="12402"/>
                  <a:pt x="121543" y="30820"/>
                  <a:pt x="121543" y="53454"/>
                </a:cubicBezTo>
                <a:cubicBezTo>
                  <a:pt x="121543" y="74166"/>
                  <a:pt x="136984" y="91653"/>
                  <a:pt x="157510" y="94196"/>
                </a:cubicBezTo>
                <a:lnTo>
                  <a:pt x="195337" y="98909"/>
                </a:lnTo>
                <a:cubicBezTo>
                  <a:pt x="198500" y="99281"/>
                  <a:pt x="200918" y="102009"/>
                  <a:pt x="200918" y="105234"/>
                </a:cubicBezTo>
                <a:cubicBezTo>
                  <a:pt x="200918" y="108769"/>
                  <a:pt x="198065" y="111559"/>
                  <a:pt x="194593" y="111559"/>
                </a:cubicBezTo>
                <a:lnTo>
                  <a:pt x="148828" y="111621"/>
                </a:lnTo>
                <a:cubicBezTo>
                  <a:pt x="139216" y="111621"/>
                  <a:pt x="131465" y="119373"/>
                  <a:pt x="131465" y="128984"/>
                </a:cubicBezTo>
                <a:cubicBezTo>
                  <a:pt x="131465" y="138596"/>
                  <a:pt x="139216" y="146348"/>
                  <a:pt x="148828" y="146348"/>
                </a:cubicBezTo>
                <a:lnTo>
                  <a:pt x="163711" y="146348"/>
                </a:lnTo>
                <a:lnTo>
                  <a:pt x="163711" y="153789"/>
                </a:lnTo>
                <a:cubicBezTo>
                  <a:pt x="163711" y="162037"/>
                  <a:pt x="170346" y="168672"/>
                  <a:pt x="178594" y="168672"/>
                </a:cubicBezTo>
                <a:cubicBezTo>
                  <a:pt x="186841" y="168672"/>
                  <a:pt x="193477" y="162037"/>
                  <a:pt x="193477" y="153789"/>
                </a:cubicBezTo>
                <a:lnTo>
                  <a:pt x="193477" y="146348"/>
                </a:lnTo>
                <a:lnTo>
                  <a:pt x="194593" y="146348"/>
                </a:lnTo>
                <a:cubicBezTo>
                  <a:pt x="217289" y="146348"/>
                  <a:pt x="235645" y="127930"/>
                  <a:pt x="235645" y="105296"/>
                </a:cubicBezTo>
                <a:cubicBezTo>
                  <a:pt x="235645" y="84584"/>
                  <a:pt x="220204" y="67097"/>
                  <a:pt x="199678" y="64554"/>
                </a:cubicBezTo>
                <a:lnTo>
                  <a:pt x="161851" y="59841"/>
                </a:lnTo>
                <a:cubicBezTo>
                  <a:pt x="158688" y="59469"/>
                  <a:pt x="156270" y="56741"/>
                  <a:pt x="156270" y="53516"/>
                </a:cubicBezTo>
                <a:cubicBezTo>
                  <a:pt x="156270" y="49981"/>
                  <a:pt x="159122" y="47191"/>
                  <a:pt x="162595" y="47191"/>
                </a:cubicBezTo>
                <a:lnTo>
                  <a:pt x="203398" y="47129"/>
                </a:lnTo>
                <a:cubicBezTo>
                  <a:pt x="213010" y="47129"/>
                  <a:pt x="220762" y="39377"/>
                  <a:pt x="220762" y="29766"/>
                </a:cubicBezTo>
                <a:cubicBezTo>
                  <a:pt x="220762" y="20154"/>
                  <a:pt x="213010" y="12402"/>
                  <a:pt x="203398" y="12402"/>
                </a:cubicBezTo>
                <a:lnTo>
                  <a:pt x="193477" y="12402"/>
                </a:lnTo>
                <a:lnTo>
                  <a:pt x="193477" y="4961"/>
                </a:lnTo>
                <a:cubicBezTo>
                  <a:pt x="193477" y="-3287"/>
                  <a:pt x="186841" y="-9922"/>
                  <a:pt x="178594" y="-9922"/>
                </a:cubicBezTo>
                <a:close/>
                <a:moveTo>
                  <a:pt x="67779" y="211770"/>
                </a:moveTo>
                <a:lnTo>
                  <a:pt x="41362" y="238125"/>
                </a:lnTo>
                <a:lnTo>
                  <a:pt x="19844" y="238125"/>
                </a:lnTo>
                <a:cubicBezTo>
                  <a:pt x="8868" y="238125"/>
                  <a:pt x="0" y="246993"/>
                  <a:pt x="0" y="257969"/>
                </a:cubicBezTo>
                <a:lnTo>
                  <a:pt x="0" y="297656"/>
                </a:lnTo>
                <a:cubicBezTo>
                  <a:pt x="0" y="308632"/>
                  <a:pt x="8868" y="317500"/>
                  <a:pt x="19844" y="317500"/>
                </a:cubicBezTo>
                <a:lnTo>
                  <a:pt x="218591" y="317500"/>
                </a:lnTo>
                <a:cubicBezTo>
                  <a:pt x="236575" y="317500"/>
                  <a:pt x="254124" y="311733"/>
                  <a:pt x="268635" y="301067"/>
                </a:cubicBezTo>
                <a:lnTo>
                  <a:pt x="347142" y="243210"/>
                </a:lnTo>
                <a:cubicBezTo>
                  <a:pt x="358180" y="235086"/>
                  <a:pt x="360536" y="219583"/>
                  <a:pt x="352413" y="208545"/>
                </a:cubicBezTo>
                <a:cubicBezTo>
                  <a:pt x="344289" y="197507"/>
                  <a:pt x="328786" y="195151"/>
                  <a:pt x="317748" y="203274"/>
                </a:cubicBezTo>
                <a:lnTo>
                  <a:pt x="243458" y="257969"/>
                </a:lnTo>
                <a:lnTo>
                  <a:pt x="173633" y="257969"/>
                </a:lnTo>
                <a:cubicBezTo>
                  <a:pt x="165385" y="257969"/>
                  <a:pt x="158750" y="251333"/>
                  <a:pt x="158750" y="243086"/>
                </a:cubicBezTo>
                <a:cubicBezTo>
                  <a:pt x="158750" y="234838"/>
                  <a:pt x="165385" y="228203"/>
                  <a:pt x="173633" y="228203"/>
                </a:cubicBezTo>
                <a:lnTo>
                  <a:pt x="218281" y="228203"/>
                </a:lnTo>
                <a:cubicBezTo>
                  <a:pt x="229257" y="228203"/>
                  <a:pt x="238125" y="219335"/>
                  <a:pt x="238125" y="208359"/>
                </a:cubicBezTo>
                <a:cubicBezTo>
                  <a:pt x="238125" y="197383"/>
                  <a:pt x="229257" y="188516"/>
                  <a:pt x="218281" y="188516"/>
                </a:cubicBezTo>
                <a:lnTo>
                  <a:pt x="123899" y="188516"/>
                </a:lnTo>
                <a:cubicBezTo>
                  <a:pt x="102877" y="188516"/>
                  <a:pt x="82662" y="196887"/>
                  <a:pt x="67779" y="21177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66" name="Text 64"/>
          <p:cNvSpPr/>
          <p:nvPr/>
        </p:nvSpPr>
        <p:spPr>
          <a:xfrm>
            <a:off x="11029487" y="56726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债权人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11034779" y="60113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信贷评估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13306723" y="51011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69" name="Shape 67"/>
          <p:cNvSpPr/>
          <p:nvPr/>
        </p:nvSpPr>
        <p:spPr>
          <a:xfrm>
            <a:off x="14286508" y="5270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48022" y="3163"/>
                </a:moveTo>
                <a:cubicBezTo>
                  <a:pt x="154533" y="-1054"/>
                  <a:pt x="162967" y="-1054"/>
                  <a:pt x="169478" y="3163"/>
                </a:cubicBezTo>
                <a:lnTo>
                  <a:pt x="308384" y="92459"/>
                </a:lnTo>
                <a:cubicBezTo>
                  <a:pt x="315764" y="97234"/>
                  <a:pt x="319174" y="106288"/>
                  <a:pt x="316694" y="114722"/>
                </a:cubicBezTo>
                <a:cubicBezTo>
                  <a:pt x="314213" y="123155"/>
                  <a:pt x="306462" y="128984"/>
                  <a:pt x="297656" y="128984"/>
                </a:cubicBezTo>
                <a:lnTo>
                  <a:pt x="277813" y="128984"/>
                </a:lnTo>
                <a:lnTo>
                  <a:pt x="277813" y="257969"/>
                </a:lnTo>
                <a:lnTo>
                  <a:pt x="309563" y="281781"/>
                </a:lnTo>
                <a:cubicBezTo>
                  <a:pt x="314585" y="285502"/>
                  <a:pt x="317500" y="291393"/>
                  <a:pt x="317500" y="297656"/>
                </a:cubicBezTo>
                <a:cubicBezTo>
                  <a:pt x="317500" y="308632"/>
                  <a:pt x="308632" y="317500"/>
                  <a:pt x="297656" y="317500"/>
                </a:cubicBezTo>
                <a:lnTo>
                  <a:pt x="19844" y="317500"/>
                </a:lnTo>
                <a:cubicBezTo>
                  <a:pt x="8868" y="317500"/>
                  <a:pt x="0" y="308632"/>
                  <a:pt x="0" y="297656"/>
                </a:cubicBezTo>
                <a:cubicBezTo>
                  <a:pt x="0" y="291393"/>
                  <a:pt x="2915" y="285502"/>
                  <a:pt x="7938" y="281781"/>
                </a:cubicBezTo>
                <a:lnTo>
                  <a:pt x="39688" y="257969"/>
                </a:lnTo>
                <a:lnTo>
                  <a:pt x="39688" y="257969"/>
                </a:lnTo>
                <a:lnTo>
                  <a:pt x="39688" y="128984"/>
                </a:lnTo>
                <a:lnTo>
                  <a:pt x="19844" y="128984"/>
                </a:lnTo>
                <a:cubicBezTo>
                  <a:pt x="11038" y="128984"/>
                  <a:pt x="3287" y="123155"/>
                  <a:pt x="806" y="114722"/>
                </a:cubicBezTo>
                <a:cubicBezTo>
                  <a:pt x="-1674" y="106288"/>
                  <a:pt x="1736" y="97172"/>
                  <a:pt x="9116" y="92459"/>
                </a:cubicBezTo>
                <a:lnTo>
                  <a:pt x="148022" y="3163"/>
                </a:lnTo>
                <a:close/>
                <a:moveTo>
                  <a:pt x="208359" y="128984"/>
                </a:moveTo>
                <a:lnTo>
                  <a:pt x="208359" y="257969"/>
                </a:lnTo>
                <a:lnTo>
                  <a:pt x="248047" y="257969"/>
                </a:lnTo>
                <a:lnTo>
                  <a:pt x="248047" y="128984"/>
                </a:lnTo>
                <a:lnTo>
                  <a:pt x="208359" y="128984"/>
                </a:lnTo>
                <a:close/>
                <a:moveTo>
                  <a:pt x="138906" y="257969"/>
                </a:moveTo>
                <a:lnTo>
                  <a:pt x="178594" y="257969"/>
                </a:lnTo>
                <a:lnTo>
                  <a:pt x="178594" y="128984"/>
                </a:lnTo>
                <a:lnTo>
                  <a:pt x="138906" y="128984"/>
                </a:lnTo>
                <a:lnTo>
                  <a:pt x="138906" y="257969"/>
                </a:lnTo>
                <a:close/>
                <a:moveTo>
                  <a:pt x="69453" y="128984"/>
                </a:moveTo>
                <a:lnTo>
                  <a:pt x="69453" y="257969"/>
                </a:lnTo>
                <a:lnTo>
                  <a:pt x="109141" y="257969"/>
                </a:lnTo>
                <a:lnTo>
                  <a:pt x="109141" y="128984"/>
                </a:lnTo>
                <a:lnTo>
                  <a:pt x="69453" y="128984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70" name="Text 68"/>
          <p:cNvSpPr/>
          <p:nvPr/>
        </p:nvSpPr>
        <p:spPr>
          <a:xfrm>
            <a:off x="13428431" y="56726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政府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13433723" y="60113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监管征税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8509000" y="6561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73" name="Shape 71"/>
          <p:cNvSpPr/>
          <p:nvPr/>
        </p:nvSpPr>
        <p:spPr>
          <a:xfrm>
            <a:off x="9449098" y="6731000"/>
            <a:ext cx="396875" cy="317500"/>
          </a:xfrm>
          <a:custGeom>
            <a:avLst/>
            <a:gdLst/>
            <a:ahLst/>
            <a:cxnLst/>
            <a:rect l="l" t="t" r="r" b="b"/>
            <a:pathLst>
              <a:path w="396875" h="317500">
                <a:moveTo>
                  <a:pt x="39688" y="59531"/>
                </a:moveTo>
                <a:cubicBezTo>
                  <a:pt x="39688" y="37641"/>
                  <a:pt x="57485" y="19844"/>
                  <a:pt x="79375" y="19844"/>
                </a:cubicBezTo>
                <a:lnTo>
                  <a:pt x="257969" y="19844"/>
                </a:lnTo>
                <a:cubicBezTo>
                  <a:pt x="279859" y="19844"/>
                  <a:pt x="297656" y="37641"/>
                  <a:pt x="297656" y="59531"/>
                </a:cubicBezTo>
                <a:lnTo>
                  <a:pt x="297656" y="79375"/>
                </a:lnTo>
                <a:lnTo>
                  <a:pt x="329096" y="79375"/>
                </a:lnTo>
                <a:cubicBezTo>
                  <a:pt x="339638" y="79375"/>
                  <a:pt x="349746" y="83530"/>
                  <a:pt x="357188" y="90971"/>
                </a:cubicBezTo>
                <a:lnTo>
                  <a:pt x="385279" y="119062"/>
                </a:lnTo>
                <a:cubicBezTo>
                  <a:pt x="392720" y="126504"/>
                  <a:pt x="396875" y="136612"/>
                  <a:pt x="396875" y="147154"/>
                </a:cubicBezTo>
                <a:lnTo>
                  <a:pt x="396875" y="238125"/>
                </a:lnTo>
                <a:cubicBezTo>
                  <a:pt x="396875" y="260015"/>
                  <a:pt x="379078" y="277813"/>
                  <a:pt x="357188" y="277813"/>
                </a:cubicBezTo>
                <a:lnTo>
                  <a:pt x="355141" y="277813"/>
                </a:lnTo>
                <a:cubicBezTo>
                  <a:pt x="348692" y="300695"/>
                  <a:pt x="327608" y="317500"/>
                  <a:pt x="302617" y="317500"/>
                </a:cubicBezTo>
                <a:cubicBezTo>
                  <a:pt x="277626" y="317500"/>
                  <a:pt x="256604" y="300695"/>
                  <a:pt x="250093" y="277813"/>
                </a:cubicBezTo>
                <a:lnTo>
                  <a:pt x="186469" y="277813"/>
                </a:lnTo>
                <a:cubicBezTo>
                  <a:pt x="180020" y="300695"/>
                  <a:pt x="158936" y="317500"/>
                  <a:pt x="133945" y="317500"/>
                </a:cubicBezTo>
                <a:cubicBezTo>
                  <a:pt x="108955" y="317500"/>
                  <a:pt x="87933" y="300695"/>
                  <a:pt x="81421" y="277813"/>
                </a:cubicBezTo>
                <a:lnTo>
                  <a:pt x="79375" y="277813"/>
                </a:lnTo>
                <a:cubicBezTo>
                  <a:pt x="57485" y="277813"/>
                  <a:pt x="39688" y="260015"/>
                  <a:pt x="39688" y="238125"/>
                </a:cubicBezTo>
                <a:lnTo>
                  <a:pt x="39688" y="208359"/>
                </a:lnTo>
                <a:lnTo>
                  <a:pt x="14883" y="208359"/>
                </a:lnTo>
                <a:cubicBezTo>
                  <a:pt x="6635" y="208359"/>
                  <a:pt x="0" y="201724"/>
                  <a:pt x="0" y="193477"/>
                </a:cubicBezTo>
                <a:cubicBezTo>
                  <a:pt x="0" y="185229"/>
                  <a:pt x="6635" y="178594"/>
                  <a:pt x="14883" y="178594"/>
                </a:cubicBezTo>
                <a:lnTo>
                  <a:pt x="84336" y="178594"/>
                </a:lnTo>
                <a:cubicBezTo>
                  <a:pt x="92583" y="178594"/>
                  <a:pt x="99219" y="171958"/>
                  <a:pt x="99219" y="163711"/>
                </a:cubicBezTo>
                <a:cubicBezTo>
                  <a:pt x="99219" y="155463"/>
                  <a:pt x="92583" y="148828"/>
                  <a:pt x="84336" y="148828"/>
                </a:cubicBezTo>
                <a:lnTo>
                  <a:pt x="14883" y="148828"/>
                </a:lnTo>
                <a:cubicBezTo>
                  <a:pt x="6635" y="148828"/>
                  <a:pt x="0" y="142193"/>
                  <a:pt x="0" y="133945"/>
                </a:cubicBezTo>
                <a:cubicBezTo>
                  <a:pt x="0" y="125698"/>
                  <a:pt x="6635" y="119062"/>
                  <a:pt x="14883" y="119062"/>
                </a:cubicBezTo>
                <a:lnTo>
                  <a:pt x="124023" y="119062"/>
                </a:lnTo>
                <a:cubicBezTo>
                  <a:pt x="132271" y="119062"/>
                  <a:pt x="138906" y="112427"/>
                  <a:pt x="138906" y="104180"/>
                </a:cubicBezTo>
                <a:cubicBezTo>
                  <a:pt x="138906" y="95932"/>
                  <a:pt x="132271" y="89297"/>
                  <a:pt x="124023" y="89297"/>
                </a:cubicBezTo>
                <a:lnTo>
                  <a:pt x="14883" y="89297"/>
                </a:lnTo>
                <a:cubicBezTo>
                  <a:pt x="6635" y="89297"/>
                  <a:pt x="0" y="82662"/>
                  <a:pt x="0" y="74414"/>
                </a:cubicBezTo>
                <a:cubicBezTo>
                  <a:pt x="0" y="66167"/>
                  <a:pt x="6635" y="59531"/>
                  <a:pt x="14883" y="59531"/>
                </a:cubicBezTo>
                <a:lnTo>
                  <a:pt x="39688" y="59531"/>
                </a:lnTo>
                <a:close/>
                <a:moveTo>
                  <a:pt x="357188" y="178594"/>
                </a:moveTo>
                <a:lnTo>
                  <a:pt x="357188" y="147154"/>
                </a:lnTo>
                <a:lnTo>
                  <a:pt x="329096" y="119062"/>
                </a:lnTo>
                <a:lnTo>
                  <a:pt x="297656" y="119062"/>
                </a:lnTo>
                <a:lnTo>
                  <a:pt x="297656" y="178594"/>
                </a:lnTo>
                <a:lnTo>
                  <a:pt x="357188" y="178594"/>
                </a:lnTo>
                <a:close/>
                <a:moveTo>
                  <a:pt x="158750" y="262930"/>
                </a:moveTo>
                <a:cubicBezTo>
                  <a:pt x="158750" y="249240"/>
                  <a:pt x="147635" y="238125"/>
                  <a:pt x="133945" y="238125"/>
                </a:cubicBezTo>
                <a:cubicBezTo>
                  <a:pt x="120255" y="238125"/>
                  <a:pt x="109141" y="249240"/>
                  <a:pt x="109141" y="262930"/>
                </a:cubicBezTo>
                <a:cubicBezTo>
                  <a:pt x="109141" y="276620"/>
                  <a:pt x="120255" y="287734"/>
                  <a:pt x="133945" y="287734"/>
                </a:cubicBezTo>
                <a:cubicBezTo>
                  <a:pt x="147635" y="287734"/>
                  <a:pt x="158750" y="276620"/>
                  <a:pt x="158750" y="262930"/>
                </a:cubicBezTo>
                <a:close/>
                <a:moveTo>
                  <a:pt x="302617" y="287734"/>
                </a:moveTo>
                <a:cubicBezTo>
                  <a:pt x="316307" y="287734"/>
                  <a:pt x="327422" y="276620"/>
                  <a:pt x="327422" y="262930"/>
                </a:cubicBezTo>
                <a:cubicBezTo>
                  <a:pt x="327422" y="249240"/>
                  <a:pt x="316307" y="238125"/>
                  <a:pt x="302617" y="238125"/>
                </a:cubicBezTo>
                <a:cubicBezTo>
                  <a:pt x="288927" y="238125"/>
                  <a:pt x="277813" y="249240"/>
                  <a:pt x="277813" y="262930"/>
                </a:cubicBezTo>
                <a:cubicBezTo>
                  <a:pt x="277813" y="276620"/>
                  <a:pt x="288927" y="287734"/>
                  <a:pt x="302617" y="287734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74" name="Text 72"/>
          <p:cNvSpPr/>
          <p:nvPr/>
        </p:nvSpPr>
        <p:spPr>
          <a:xfrm>
            <a:off x="8630708" y="7133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供应商</a:t>
            </a:r>
            <a:endParaRPr lang="en-US" sz="1600" dirty="0"/>
          </a:p>
        </p:txBody>
      </p:sp>
      <p:sp>
        <p:nvSpPr>
          <p:cNvPr id="75" name="Text 73"/>
          <p:cNvSpPr/>
          <p:nvPr/>
        </p:nvSpPr>
        <p:spPr>
          <a:xfrm>
            <a:off x="8636000" y="7471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合作决策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10907779" y="6561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77" name="Shape 75"/>
          <p:cNvSpPr/>
          <p:nvPr/>
        </p:nvSpPr>
        <p:spPr>
          <a:xfrm>
            <a:off x="11847876" y="6731000"/>
            <a:ext cx="396875" cy="317500"/>
          </a:xfrm>
          <a:custGeom>
            <a:avLst/>
            <a:gdLst/>
            <a:ahLst/>
            <a:cxnLst/>
            <a:rect l="l" t="t" r="r" b="b"/>
            <a:pathLst>
              <a:path w="396875" h="317500">
                <a:moveTo>
                  <a:pt x="14883" y="-9922"/>
                </a:moveTo>
                <a:cubicBezTo>
                  <a:pt x="6635" y="-9922"/>
                  <a:pt x="0" y="-3287"/>
                  <a:pt x="0" y="4961"/>
                </a:cubicBezTo>
                <a:cubicBezTo>
                  <a:pt x="0" y="13208"/>
                  <a:pt x="6635" y="19844"/>
                  <a:pt x="14883" y="19844"/>
                </a:cubicBezTo>
                <a:lnTo>
                  <a:pt x="42974" y="19844"/>
                </a:lnTo>
                <a:cubicBezTo>
                  <a:pt x="45393" y="19844"/>
                  <a:pt x="47439" y="21580"/>
                  <a:pt x="47873" y="23937"/>
                </a:cubicBezTo>
                <a:lnTo>
                  <a:pt x="80181" y="201476"/>
                </a:lnTo>
                <a:cubicBezTo>
                  <a:pt x="84026" y="222684"/>
                  <a:pt x="102505" y="238125"/>
                  <a:pt x="124085" y="238125"/>
                </a:cubicBezTo>
                <a:lnTo>
                  <a:pt x="282773" y="238125"/>
                </a:lnTo>
                <a:cubicBezTo>
                  <a:pt x="291021" y="238125"/>
                  <a:pt x="297656" y="231490"/>
                  <a:pt x="297656" y="223242"/>
                </a:cubicBezTo>
                <a:cubicBezTo>
                  <a:pt x="297656" y="214995"/>
                  <a:pt x="291021" y="208359"/>
                  <a:pt x="282773" y="208359"/>
                </a:cubicBezTo>
                <a:lnTo>
                  <a:pt x="124085" y="208359"/>
                </a:lnTo>
                <a:cubicBezTo>
                  <a:pt x="116892" y="208359"/>
                  <a:pt x="110753" y="203212"/>
                  <a:pt x="109451" y="196143"/>
                </a:cubicBezTo>
                <a:lnTo>
                  <a:pt x="106288" y="178594"/>
                </a:lnTo>
                <a:lnTo>
                  <a:pt x="294556" y="178594"/>
                </a:lnTo>
                <a:cubicBezTo>
                  <a:pt x="313655" y="178594"/>
                  <a:pt x="330026" y="165013"/>
                  <a:pt x="333561" y="146224"/>
                </a:cubicBezTo>
                <a:lnTo>
                  <a:pt x="352785" y="43346"/>
                </a:lnTo>
                <a:cubicBezTo>
                  <a:pt x="355079" y="31130"/>
                  <a:pt x="345715" y="19844"/>
                  <a:pt x="333251" y="19844"/>
                </a:cubicBezTo>
                <a:lnTo>
                  <a:pt x="77329" y="19844"/>
                </a:lnTo>
                <a:lnTo>
                  <a:pt x="77081" y="18604"/>
                </a:lnTo>
                <a:cubicBezTo>
                  <a:pt x="74104" y="2108"/>
                  <a:pt x="59717" y="-9922"/>
                  <a:pt x="42912" y="-9922"/>
                </a:cubicBezTo>
                <a:lnTo>
                  <a:pt x="14883" y="-9922"/>
                </a:lnTo>
                <a:close/>
                <a:moveTo>
                  <a:pt x="128984" y="317500"/>
                </a:moveTo>
                <a:cubicBezTo>
                  <a:pt x="145412" y="317500"/>
                  <a:pt x="158750" y="304162"/>
                  <a:pt x="158750" y="287734"/>
                </a:cubicBezTo>
                <a:cubicBezTo>
                  <a:pt x="158750" y="271306"/>
                  <a:pt x="145412" y="257969"/>
                  <a:pt x="128984" y="257969"/>
                </a:cubicBezTo>
                <a:cubicBezTo>
                  <a:pt x="112556" y="257969"/>
                  <a:pt x="99219" y="271306"/>
                  <a:pt x="99219" y="287734"/>
                </a:cubicBezTo>
                <a:cubicBezTo>
                  <a:pt x="99219" y="304162"/>
                  <a:pt x="112556" y="317500"/>
                  <a:pt x="128984" y="317500"/>
                </a:cubicBezTo>
                <a:close/>
                <a:moveTo>
                  <a:pt x="267891" y="317500"/>
                </a:moveTo>
                <a:cubicBezTo>
                  <a:pt x="284319" y="317500"/>
                  <a:pt x="297656" y="304162"/>
                  <a:pt x="297656" y="287734"/>
                </a:cubicBezTo>
                <a:cubicBezTo>
                  <a:pt x="297656" y="271306"/>
                  <a:pt x="284319" y="257969"/>
                  <a:pt x="267891" y="257969"/>
                </a:cubicBezTo>
                <a:cubicBezTo>
                  <a:pt x="251463" y="257969"/>
                  <a:pt x="238125" y="271306"/>
                  <a:pt x="238125" y="287734"/>
                </a:cubicBezTo>
                <a:cubicBezTo>
                  <a:pt x="238125" y="304162"/>
                  <a:pt x="251463" y="317500"/>
                  <a:pt x="267891" y="31750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78" name="Text 76"/>
          <p:cNvSpPr/>
          <p:nvPr/>
        </p:nvSpPr>
        <p:spPr>
          <a:xfrm>
            <a:off x="11029487" y="7133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客户</a:t>
            </a:r>
            <a:endParaRPr lang="en-US" sz="1600" dirty="0"/>
          </a:p>
        </p:txBody>
      </p:sp>
      <p:sp>
        <p:nvSpPr>
          <p:cNvPr id="79" name="Text 77"/>
          <p:cNvSpPr/>
          <p:nvPr/>
        </p:nvSpPr>
        <p:spPr>
          <a:xfrm>
            <a:off x="11034779" y="7471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购买选择</a:t>
            </a:r>
            <a:endParaRPr lang="en-US" sz="1600" dirty="0"/>
          </a:p>
        </p:txBody>
      </p:sp>
      <p:sp>
        <p:nvSpPr>
          <p:cNvPr id="80" name="Shape 78"/>
          <p:cNvSpPr/>
          <p:nvPr/>
        </p:nvSpPr>
        <p:spPr>
          <a:xfrm>
            <a:off x="13306723" y="6561667"/>
            <a:ext cx="2275417" cy="1333500"/>
          </a:xfrm>
          <a:custGeom>
            <a:avLst/>
            <a:gdLst/>
            <a:ahLst/>
            <a:cxnLst/>
            <a:rect l="l" t="t" r="r" b="b"/>
            <a:pathLst>
              <a:path w="2275417" h="1333500">
                <a:moveTo>
                  <a:pt x="84664" y="0"/>
                </a:moveTo>
                <a:lnTo>
                  <a:pt x="2190753" y="0"/>
                </a:lnTo>
                <a:cubicBezTo>
                  <a:pt x="2237511" y="0"/>
                  <a:pt x="2275417" y="37905"/>
                  <a:pt x="2275417" y="84664"/>
                </a:cubicBezTo>
                <a:lnTo>
                  <a:pt x="2275417" y="1248836"/>
                </a:lnTo>
                <a:cubicBezTo>
                  <a:pt x="2275417" y="1295595"/>
                  <a:pt x="2237511" y="1333500"/>
                  <a:pt x="2190753" y="1333500"/>
                </a:cubicBezTo>
                <a:lnTo>
                  <a:pt x="84664" y="1333500"/>
                </a:lnTo>
                <a:cubicBezTo>
                  <a:pt x="37905" y="1333500"/>
                  <a:pt x="0" y="1295595"/>
                  <a:pt x="0" y="1248836"/>
                </a:cubicBezTo>
                <a:lnTo>
                  <a:pt x="0" y="84664"/>
                </a:lnTo>
                <a:cubicBezTo>
                  <a:pt x="0" y="37905"/>
                  <a:pt x="37905" y="0"/>
                  <a:pt x="84664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81" name="Shape 79"/>
          <p:cNvSpPr/>
          <p:nvPr/>
        </p:nvSpPr>
        <p:spPr>
          <a:xfrm>
            <a:off x="14286508" y="67310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218219" y="173633"/>
                </a:moveTo>
                <a:lnTo>
                  <a:pt x="99839" y="173633"/>
                </a:lnTo>
                <a:cubicBezTo>
                  <a:pt x="101637" y="213630"/>
                  <a:pt x="110505" y="250465"/>
                  <a:pt x="123093" y="277440"/>
                </a:cubicBezTo>
                <a:cubicBezTo>
                  <a:pt x="130163" y="292633"/>
                  <a:pt x="137790" y="303361"/>
                  <a:pt x="144859" y="309935"/>
                </a:cubicBezTo>
                <a:cubicBezTo>
                  <a:pt x="151805" y="316446"/>
                  <a:pt x="156580" y="317500"/>
                  <a:pt x="159060" y="317500"/>
                </a:cubicBezTo>
                <a:cubicBezTo>
                  <a:pt x="161541" y="317500"/>
                  <a:pt x="166315" y="316446"/>
                  <a:pt x="173261" y="309935"/>
                </a:cubicBezTo>
                <a:cubicBezTo>
                  <a:pt x="180330" y="303361"/>
                  <a:pt x="187958" y="292571"/>
                  <a:pt x="195027" y="277440"/>
                </a:cubicBezTo>
                <a:cubicBezTo>
                  <a:pt x="207615" y="250465"/>
                  <a:pt x="216483" y="213630"/>
                  <a:pt x="218281" y="173633"/>
                </a:cubicBezTo>
                <a:close/>
                <a:moveTo>
                  <a:pt x="99777" y="143867"/>
                </a:moveTo>
                <a:lnTo>
                  <a:pt x="218157" y="143867"/>
                </a:lnTo>
                <a:cubicBezTo>
                  <a:pt x="216421" y="103870"/>
                  <a:pt x="207553" y="67035"/>
                  <a:pt x="194965" y="40060"/>
                </a:cubicBezTo>
                <a:cubicBezTo>
                  <a:pt x="187896" y="24929"/>
                  <a:pt x="180268" y="14139"/>
                  <a:pt x="173199" y="7565"/>
                </a:cubicBezTo>
                <a:cubicBezTo>
                  <a:pt x="166253" y="1054"/>
                  <a:pt x="161479" y="0"/>
                  <a:pt x="158998" y="0"/>
                </a:cubicBezTo>
                <a:cubicBezTo>
                  <a:pt x="156518" y="0"/>
                  <a:pt x="151743" y="1054"/>
                  <a:pt x="144797" y="7565"/>
                </a:cubicBezTo>
                <a:cubicBezTo>
                  <a:pt x="137728" y="14139"/>
                  <a:pt x="130101" y="24929"/>
                  <a:pt x="123031" y="40060"/>
                </a:cubicBezTo>
                <a:cubicBezTo>
                  <a:pt x="110443" y="67035"/>
                  <a:pt x="101575" y="103870"/>
                  <a:pt x="99777" y="143867"/>
                </a:cubicBezTo>
                <a:close/>
                <a:moveTo>
                  <a:pt x="70011" y="143867"/>
                </a:moveTo>
                <a:cubicBezTo>
                  <a:pt x="72182" y="90785"/>
                  <a:pt x="85886" y="41486"/>
                  <a:pt x="105916" y="9116"/>
                </a:cubicBezTo>
                <a:cubicBezTo>
                  <a:pt x="48803" y="29332"/>
                  <a:pt x="6759" y="81359"/>
                  <a:pt x="930" y="143867"/>
                </a:cubicBezTo>
                <a:lnTo>
                  <a:pt x="70011" y="143867"/>
                </a:lnTo>
                <a:close/>
                <a:moveTo>
                  <a:pt x="930" y="173633"/>
                </a:moveTo>
                <a:cubicBezTo>
                  <a:pt x="6759" y="236141"/>
                  <a:pt x="48803" y="288168"/>
                  <a:pt x="105916" y="308384"/>
                </a:cubicBezTo>
                <a:cubicBezTo>
                  <a:pt x="85886" y="276014"/>
                  <a:pt x="72182" y="226715"/>
                  <a:pt x="70011" y="173633"/>
                </a:cubicBezTo>
                <a:lnTo>
                  <a:pt x="930" y="173633"/>
                </a:lnTo>
                <a:close/>
                <a:moveTo>
                  <a:pt x="247985" y="173633"/>
                </a:moveTo>
                <a:cubicBezTo>
                  <a:pt x="245814" y="226715"/>
                  <a:pt x="232110" y="276014"/>
                  <a:pt x="212080" y="308384"/>
                </a:cubicBezTo>
                <a:cubicBezTo>
                  <a:pt x="269193" y="288106"/>
                  <a:pt x="311237" y="236141"/>
                  <a:pt x="317066" y="173633"/>
                </a:cubicBezTo>
                <a:lnTo>
                  <a:pt x="247985" y="173633"/>
                </a:lnTo>
                <a:close/>
                <a:moveTo>
                  <a:pt x="317066" y="143867"/>
                </a:moveTo>
                <a:cubicBezTo>
                  <a:pt x="311237" y="81359"/>
                  <a:pt x="269193" y="29332"/>
                  <a:pt x="212080" y="9116"/>
                </a:cubicBezTo>
                <a:cubicBezTo>
                  <a:pt x="232110" y="41486"/>
                  <a:pt x="245814" y="90785"/>
                  <a:pt x="247985" y="143867"/>
                </a:cubicBezTo>
                <a:lnTo>
                  <a:pt x="317066" y="143867"/>
                </a:ln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82" name="Text 80"/>
          <p:cNvSpPr/>
          <p:nvPr/>
        </p:nvSpPr>
        <p:spPr>
          <a:xfrm>
            <a:off x="13428431" y="7133167"/>
            <a:ext cx="2032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公众</a:t>
            </a:r>
            <a:endParaRPr lang="en-US" sz="1600" dirty="0"/>
          </a:p>
        </p:txBody>
      </p:sp>
      <p:sp>
        <p:nvSpPr>
          <p:cNvPr id="83" name="Text 81"/>
          <p:cNvSpPr/>
          <p:nvPr/>
        </p:nvSpPr>
        <p:spPr>
          <a:xfrm>
            <a:off x="13433723" y="7471833"/>
            <a:ext cx="202141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社会监督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2813" y="452813"/>
            <a:ext cx="543376" cy="543376"/>
          </a:xfrm>
          <a:custGeom>
            <a:avLst/>
            <a:gdLst/>
            <a:ahLst/>
            <a:cxnLst/>
            <a:rect l="l" t="t" r="r" b="b"/>
            <a:pathLst>
              <a:path w="543376" h="543376">
                <a:moveTo>
                  <a:pt x="90564" y="0"/>
                </a:moveTo>
                <a:lnTo>
                  <a:pt x="452812" y="0"/>
                </a:lnTo>
                <a:cubicBezTo>
                  <a:pt x="502829" y="0"/>
                  <a:pt x="543376" y="40547"/>
                  <a:pt x="543376" y="90564"/>
                </a:cubicBezTo>
                <a:lnTo>
                  <a:pt x="543376" y="452812"/>
                </a:lnTo>
                <a:cubicBezTo>
                  <a:pt x="543376" y="502829"/>
                  <a:pt x="502829" y="543376"/>
                  <a:pt x="452812" y="543376"/>
                </a:cubicBezTo>
                <a:lnTo>
                  <a:pt x="90564" y="543376"/>
                </a:lnTo>
                <a:cubicBezTo>
                  <a:pt x="40547" y="543376"/>
                  <a:pt x="0" y="502829"/>
                  <a:pt x="0" y="452812"/>
                </a:cubicBezTo>
                <a:lnTo>
                  <a:pt x="0" y="90564"/>
                </a:lnTo>
                <a:cubicBezTo>
                  <a:pt x="0" y="40581"/>
                  <a:pt x="40581" y="0"/>
                  <a:pt x="90564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88657" y="588657"/>
            <a:ext cx="271688" cy="271688"/>
          </a:xfrm>
          <a:custGeom>
            <a:avLst/>
            <a:gdLst/>
            <a:ahLst/>
            <a:cxnLst/>
            <a:rect l="l" t="t" r="r" b="b"/>
            <a:pathLst>
              <a:path w="271688" h="271688">
                <a:moveTo>
                  <a:pt x="135844" y="0"/>
                </a:moveTo>
                <a:cubicBezTo>
                  <a:pt x="138285" y="0"/>
                  <a:pt x="140726" y="531"/>
                  <a:pt x="142955" y="1539"/>
                </a:cubicBezTo>
                <a:lnTo>
                  <a:pt x="242927" y="43937"/>
                </a:lnTo>
                <a:cubicBezTo>
                  <a:pt x="254601" y="48872"/>
                  <a:pt x="263304" y="60387"/>
                  <a:pt x="263251" y="74290"/>
                </a:cubicBezTo>
                <a:cubicBezTo>
                  <a:pt x="262986" y="126929"/>
                  <a:pt x="241335" y="223241"/>
                  <a:pt x="149906" y="267018"/>
                </a:cubicBezTo>
                <a:cubicBezTo>
                  <a:pt x="141044" y="271264"/>
                  <a:pt x="130750" y="271264"/>
                  <a:pt x="121888" y="267018"/>
                </a:cubicBezTo>
                <a:cubicBezTo>
                  <a:pt x="30406" y="223241"/>
                  <a:pt x="8809" y="126929"/>
                  <a:pt x="8543" y="74290"/>
                </a:cubicBezTo>
                <a:cubicBezTo>
                  <a:pt x="8490" y="60387"/>
                  <a:pt x="17193" y="48872"/>
                  <a:pt x="28867" y="43937"/>
                </a:cubicBezTo>
                <a:lnTo>
                  <a:pt x="128786" y="1539"/>
                </a:lnTo>
                <a:cubicBezTo>
                  <a:pt x="131015" y="531"/>
                  <a:pt x="133403" y="0"/>
                  <a:pt x="135844" y="0"/>
                </a:cubicBezTo>
                <a:close/>
                <a:moveTo>
                  <a:pt x="135844" y="35447"/>
                </a:moveTo>
                <a:lnTo>
                  <a:pt x="135844" y="236082"/>
                </a:lnTo>
                <a:cubicBezTo>
                  <a:pt x="209072" y="200635"/>
                  <a:pt x="228759" y="122100"/>
                  <a:pt x="229237" y="75086"/>
                </a:cubicBezTo>
                <a:lnTo>
                  <a:pt x="135844" y="35500"/>
                </a:lnTo>
                <a:lnTo>
                  <a:pt x="135844" y="35500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77315" y="452813"/>
            <a:ext cx="4618696" cy="543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27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会计核算基本前提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52813" y="1132033"/>
            <a:ext cx="1449003" cy="45281"/>
          </a:xfrm>
          <a:custGeom>
            <a:avLst/>
            <a:gdLst/>
            <a:ahLst/>
            <a:cxnLst/>
            <a:rect l="l" t="t" r="r" b="b"/>
            <a:pathLst>
              <a:path w="1449003" h="45281">
                <a:moveTo>
                  <a:pt x="0" y="0"/>
                </a:moveTo>
                <a:lnTo>
                  <a:pt x="1449003" y="0"/>
                </a:lnTo>
                <a:lnTo>
                  <a:pt x="1449003" y="45281"/>
                </a:lnTo>
                <a:lnTo>
                  <a:pt x="0" y="45281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Text 4"/>
          <p:cNvSpPr/>
          <p:nvPr/>
        </p:nvSpPr>
        <p:spPr>
          <a:xfrm>
            <a:off x="452813" y="1267877"/>
            <a:ext cx="15463577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8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会计工作的基本假设与前提条件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75454" y="1856535"/>
            <a:ext cx="7516702" cy="3305538"/>
          </a:xfrm>
          <a:custGeom>
            <a:avLst/>
            <a:gdLst/>
            <a:ahLst/>
            <a:cxnLst/>
            <a:rect l="l" t="t" r="r" b="b"/>
            <a:pathLst>
              <a:path w="7516702" h="3305538">
                <a:moveTo>
                  <a:pt x="45281" y="0"/>
                </a:moveTo>
                <a:lnTo>
                  <a:pt x="7380844" y="0"/>
                </a:lnTo>
                <a:cubicBezTo>
                  <a:pt x="7455876" y="0"/>
                  <a:pt x="7516702" y="60826"/>
                  <a:pt x="7516702" y="135858"/>
                </a:cubicBezTo>
                <a:lnTo>
                  <a:pt x="7516702" y="3169680"/>
                </a:lnTo>
                <a:cubicBezTo>
                  <a:pt x="7516702" y="3244712"/>
                  <a:pt x="7455876" y="3305538"/>
                  <a:pt x="7380844" y="3305538"/>
                </a:cubicBezTo>
                <a:lnTo>
                  <a:pt x="45281" y="3305538"/>
                </a:lnTo>
                <a:cubicBezTo>
                  <a:pt x="20273" y="3305538"/>
                  <a:pt x="0" y="3285264"/>
                  <a:pt x="0" y="3260256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9805" dist="11320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475454" y="1856535"/>
            <a:ext cx="45281" cy="3305538"/>
          </a:xfrm>
          <a:custGeom>
            <a:avLst/>
            <a:gdLst/>
            <a:ahLst/>
            <a:cxnLst/>
            <a:rect l="l" t="t" r="r" b="b"/>
            <a:pathLst>
              <a:path w="45281" h="3305538">
                <a:moveTo>
                  <a:pt x="45281" y="0"/>
                </a:moveTo>
                <a:lnTo>
                  <a:pt x="45281" y="0"/>
                </a:lnTo>
                <a:lnTo>
                  <a:pt x="45281" y="3305538"/>
                </a:lnTo>
                <a:lnTo>
                  <a:pt x="45281" y="3305538"/>
                </a:lnTo>
                <a:cubicBezTo>
                  <a:pt x="20273" y="3305538"/>
                  <a:pt x="0" y="3285264"/>
                  <a:pt x="0" y="3260256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9" name="Shape 7"/>
          <p:cNvSpPr/>
          <p:nvPr/>
        </p:nvSpPr>
        <p:spPr>
          <a:xfrm>
            <a:off x="769783" y="2128223"/>
            <a:ext cx="543376" cy="543376"/>
          </a:xfrm>
          <a:custGeom>
            <a:avLst/>
            <a:gdLst/>
            <a:ahLst/>
            <a:cxnLst/>
            <a:rect l="l" t="t" r="r" b="b"/>
            <a:pathLst>
              <a:path w="543376" h="543376">
                <a:moveTo>
                  <a:pt x="271688" y="0"/>
                </a:moveTo>
                <a:lnTo>
                  <a:pt x="271688" y="0"/>
                </a:lnTo>
                <a:cubicBezTo>
                  <a:pt x="421737" y="0"/>
                  <a:pt x="543376" y="121639"/>
                  <a:pt x="543376" y="271688"/>
                </a:cubicBezTo>
                <a:lnTo>
                  <a:pt x="543376" y="271688"/>
                </a:lnTo>
                <a:cubicBezTo>
                  <a:pt x="543376" y="421737"/>
                  <a:pt x="421737" y="543376"/>
                  <a:pt x="271688" y="543376"/>
                </a:cubicBezTo>
                <a:lnTo>
                  <a:pt x="271688" y="543376"/>
                </a:lnTo>
                <a:cubicBezTo>
                  <a:pt x="121639" y="543376"/>
                  <a:pt x="0" y="421737"/>
                  <a:pt x="0" y="271688"/>
                </a:cubicBezTo>
                <a:lnTo>
                  <a:pt x="0" y="271688"/>
                </a:lnTo>
                <a:cubicBezTo>
                  <a:pt x="0" y="121639"/>
                  <a:pt x="121639" y="0"/>
                  <a:pt x="27168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0" name="Text 8"/>
          <p:cNvSpPr/>
          <p:nvPr/>
        </p:nvSpPr>
        <p:spPr>
          <a:xfrm>
            <a:off x="713181" y="2128223"/>
            <a:ext cx="656579" cy="543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78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449003" y="2218786"/>
            <a:ext cx="1222596" cy="362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3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会计主体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69783" y="2852724"/>
            <a:ext cx="7052568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dirty="0" err="1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</a:t>
            </a:r>
            <a:r>
              <a:rPr lang="en-US" sz="1604" b="1" dirty="0" err="1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“为谁</a:t>
            </a:r>
            <a:r>
              <a:rPr lang="zh-CN" alt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核算</a:t>
            </a: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的问题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69783" y="3350819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50908" y="3531944"/>
            <a:ext cx="6690318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关键：</a:t>
            </a:r>
            <a:r>
              <a:rPr lang="en-US" sz="1604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把企业活动与所有者个人活动、其他企业活动区分开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69783" y="4211164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73549" y="4437571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90563" y="181125"/>
                </a:moveTo>
                <a:cubicBezTo>
                  <a:pt x="140546" y="181125"/>
                  <a:pt x="181125" y="140546"/>
                  <a:pt x="181125" y="90563"/>
                </a:cubicBezTo>
                <a:cubicBezTo>
                  <a:pt x="181125" y="40580"/>
                  <a:pt x="140546" y="0"/>
                  <a:pt x="90563" y="0"/>
                </a:cubicBezTo>
                <a:cubicBezTo>
                  <a:pt x="40580" y="0"/>
                  <a:pt x="0" y="40580"/>
                  <a:pt x="0" y="90563"/>
                </a:cubicBezTo>
                <a:cubicBezTo>
                  <a:pt x="0" y="140546"/>
                  <a:pt x="40580" y="181125"/>
                  <a:pt x="90563" y="181125"/>
                </a:cubicBezTo>
                <a:close/>
                <a:moveTo>
                  <a:pt x="90563" y="48111"/>
                </a:moveTo>
                <a:cubicBezTo>
                  <a:pt x="95268" y="48111"/>
                  <a:pt x="99053" y="51897"/>
                  <a:pt x="99053" y="56602"/>
                </a:cubicBezTo>
                <a:lnTo>
                  <a:pt x="99053" y="96223"/>
                </a:lnTo>
                <a:cubicBezTo>
                  <a:pt x="99053" y="100928"/>
                  <a:pt x="95268" y="104713"/>
                  <a:pt x="90563" y="104713"/>
                </a:cubicBezTo>
                <a:cubicBezTo>
                  <a:pt x="85858" y="104713"/>
                  <a:pt x="82072" y="100928"/>
                  <a:pt x="82072" y="96223"/>
                </a:cubicBezTo>
                <a:lnTo>
                  <a:pt x="82072" y="56602"/>
                </a:lnTo>
                <a:cubicBezTo>
                  <a:pt x="82072" y="51897"/>
                  <a:pt x="85858" y="48111"/>
                  <a:pt x="90563" y="48111"/>
                </a:cubicBezTo>
                <a:close/>
                <a:moveTo>
                  <a:pt x="81117" y="124524"/>
                </a:moveTo>
                <a:cubicBezTo>
                  <a:pt x="80902" y="121018"/>
                  <a:pt x="82651" y="117682"/>
                  <a:pt x="85656" y="115864"/>
                </a:cubicBezTo>
                <a:cubicBezTo>
                  <a:pt x="88662" y="114046"/>
                  <a:pt x="92428" y="114046"/>
                  <a:pt x="95434" y="115864"/>
                </a:cubicBezTo>
                <a:cubicBezTo>
                  <a:pt x="98439" y="117682"/>
                  <a:pt x="100188" y="121018"/>
                  <a:pt x="99973" y="124524"/>
                </a:cubicBezTo>
                <a:cubicBezTo>
                  <a:pt x="100188" y="128030"/>
                  <a:pt x="98439" y="131365"/>
                  <a:pt x="95434" y="133183"/>
                </a:cubicBezTo>
                <a:cubicBezTo>
                  <a:pt x="92428" y="135001"/>
                  <a:pt x="88662" y="135001"/>
                  <a:pt x="85656" y="133183"/>
                </a:cubicBezTo>
                <a:cubicBezTo>
                  <a:pt x="82651" y="131365"/>
                  <a:pt x="80902" y="128030"/>
                  <a:pt x="81117" y="124524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7" name="Text 15"/>
          <p:cNvSpPr/>
          <p:nvPr/>
        </p:nvSpPr>
        <p:spPr>
          <a:xfrm>
            <a:off x="1267877" y="4392290"/>
            <a:ext cx="5399799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案例：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老板从超市拿汤圆→必须确认为销售，而非个人行为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5454" y="5433760"/>
            <a:ext cx="7516702" cy="3260256"/>
          </a:xfrm>
          <a:custGeom>
            <a:avLst/>
            <a:gdLst/>
            <a:ahLst/>
            <a:cxnLst/>
            <a:rect l="l" t="t" r="r" b="b"/>
            <a:pathLst>
              <a:path w="7516702" h="3260256">
                <a:moveTo>
                  <a:pt x="45281" y="0"/>
                </a:moveTo>
                <a:lnTo>
                  <a:pt x="7380847" y="0"/>
                </a:lnTo>
                <a:cubicBezTo>
                  <a:pt x="7455878" y="0"/>
                  <a:pt x="7516702" y="60824"/>
                  <a:pt x="7516702" y="135855"/>
                </a:cubicBezTo>
                <a:lnTo>
                  <a:pt x="7516702" y="3124401"/>
                </a:lnTo>
                <a:cubicBezTo>
                  <a:pt x="7516702" y="3199432"/>
                  <a:pt x="7455878" y="3260256"/>
                  <a:pt x="7380847" y="3260256"/>
                </a:cubicBez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9805" dist="11320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475454" y="5433760"/>
            <a:ext cx="45281" cy="3260256"/>
          </a:xfrm>
          <a:custGeom>
            <a:avLst/>
            <a:gdLst/>
            <a:ahLst/>
            <a:cxnLst/>
            <a:rect l="l" t="t" r="r" b="b"/>
            <a:pathLst>
              <a:path w="45281" h="3260256">
                <a:moveTo>
                  <a:pt x="45281" y="0"/>
                </a:moveTo>
                <a:lnTo>
                  <a:pt x="45281" y="0"/>
                </a:lnTo>
                <a:lnTo>
                  <a:pt x="45281" y="3260256"/>
                </a:ln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0" name="Shape 18"/>
          <p:cNvSpPr/>
          <p:nvPr/>
        </p:nvSpPr>
        <p:spPr>
          <a:xfrm>
            <a:off x="769783" y="5705448"/>
            <a:ext cx="543376" cy="543376"/>
          </a:xfrm>
          <a:custGeom>
            <a:avLst/>
            <a:gdLst/>
            <a:ahLst/>
            <a:cxnLst/>
            <a:rect l="l" t="t" r="r" b="b"/>
            <a:pathLst>
              <a:path w="543376" h="543376">
                <a:moveTo>
                  <a:pt x="271688" y="0"/>
                </a:moveTo>
                <a:lnTo>
                  <a:pt x="271688" y="0"/>
                </a:lnTo>
                <a:cubicBezTo>
                  <a:pt x="421737" y="0"/>
                  <a:pt x="543376" y="121639"/>
                  <a:pt x="543376" y="271688"/>
                </a:cubicBezTo>
                <a:lnTo>
                  <a:pt x="543376" y="271688"/>
                </a:lnTo>
                <a:cubicBezTo>
                  <a:pt x="543376" y="421737"/>
                  <a:pt x="421737" y="543376"/>
                  <a:pt x="271688" y="543376"/>
                </a:cubicBezTo>
                <a:lnTo>
                  <a:pt x="271688" y="543376"/>
                </a:lnTo>
                <a:cubicBezTo>
                  <a:pt x="121639" y="543376"/>
                  <a:pt x="0" y="421737"/>
                  <a:pt x="0" y="271688"/>
                </a:cubicBezTo>
                <a:lnTo>
                  <a:pt x="0" y="271688"/>
                </a:lnTo>
                <a:cubicBezTo>
                  <a:pt x="0" y="121639"/>
                  <a:pt x="121639" y="0"/>
                  <a:pt x="271688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1" name="Text 19"/>
          <p:cNvSpPr/>
          <p:nvPr/>
        </p:nvSpPr>
        <p:spPr>
          <a:xfrm>
            <a:off x="713181" y="5705448"/>
            <a:ext cx="656579" cy="543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78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②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449003" y="5796011"/>
            <a:ext cx="1222596" cy="362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3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持续经营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69783" y="6429950"/>
            <a:ext cx="7052568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假设企业在</a:t>
            </a: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可预见未来不会清算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769783" y="6928045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25" name="Shape 23"/>
          <p:cNvSpPr/>
          <p:nvPr/>
        </p:nvSpPr>
        <p:spPr>
          <a:xfrm>
            <a:off x="973549" y="7154451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90563" y="181125"/>
                </a:moveTo>
                <a:cubicBezTo>
                  <a:pt x="140546" y="181125"/>
                  <a:pt x="181125" y="140546"/>
                  <a:pt x="181125" y="90563"/>
                </a:cubicBezTo>
                <a:cubicBezTo>
                  <a:pt x="181125" y="40580"/>
                  <a:pt x="140546" y="0"/>
                  <a:pt x="90563" y="0"/>
                </a:cubicBezTo>
                <a:cubicBezTo>
                  <a:pt x="40580" y="0"/>
                  <a:pt x="0" y="40580"/>
                  <a:pt x="0" y="90563"/>
                </a:cubicBezTo>
                <a:cubicBezTo>
                  <a:pt x="0" y="140546"/>
                  <a:pt x="40580" y="181125"/>
                  <a:pt x="90563" y="181125"/>
                </a:cubicBezTo>
                <a:close/>
                <a:moveTo>
                  <a:pt x="120420" y="75245"/>
                </a:moveTo>
                <a:lnTo>
                  <a:pt x="92119" y="120526"/>
                </a:lnTo>
                <a:cubicBezTo>
                  <a:pt x="90633" y="122896"/>
                  <a:pt x="88086" y="124382"/>
                  <a:pt x="85292" y="124524"/>
                </a:cubicBezTo>
                <a:cubicBezTo>
                  <a:pt x="82497" y="124665"/>
                  <a:pt x="79808" y="123392"/>
                  <a:pt x="78146" y="121128"/>
                </a:cubicBezTo>
                <a:lnTo>
                  <a:pt x="61165" y="98487"/>
                </a:lnTo>
                <a:cubicBezTo>
                  <a:pt x="58335" y="94737"/>
                  <a:pt x="59113" y="89431"/>
                  <a:pt x="62863" y="86601"/>
                </a:cubicBezTo>
                <a:cubicBezTo>
                  <a:pt x="66613" y="83770"/>
                  <a:pt x="71919" y="84549"/>
                  <a:pt x="74750" y="88299"/>
                </a:cubicBezTo>
                <a:lnTo>
                  <a:pt x="84301" y="101034"/>
                </a:lnTo>
                <a:lnTo>
                  <a:pt x="106022" y="66259"/>
                </a:lnTo>
                <a:cubicBezTo>
                  <a:pt x="108498" y="62297"/>
                  <a:pt x="113734" y="61059"/>
                  <a:pt x="117731" y="63571"/>
                </a:cubicBezTo>
                <a:cubicBezTo>
                  <a:pt x="121729" y="66082"/>
                  <a:pt x="122932" y="71283"/>
                  <a:pt x="120420" y="7528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6" name="Text 24"/>
          <p:cNvSpPr/>
          <p:nvPr/>
        </p:nvSpPr>
        <p:spPr>
          <a:xfrm>
            <a:off x="1267877" y="7109170"/>
            <a:ext cx="4039229" cy="4980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 err="1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资产按</a:t>
            </a:r>
            <a:r>
              <a:rPr lang="zh-CN" alt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正常计量属性</a:t>
            </a:r>
            <a:r>
              <a:rPr lang="en-US" sz="1604" b="1" dirty="0" err="1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计价</a:t>
            </a:r>
            <a:r>
              <a:rPr lang="en-US" sz="1604" dirty="0" err="1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，而非清算价值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69783" y="7743109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973549" y="7969515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90563" y="181125"/>
                </a:moveTo>
                <a:cubicBezTo>
                  <a:pt x="140546" y="181125"/>
                  <a:pt x="181125" y="140546"/>
                  <a:pt x="181125" y="90563"/>
                </a:cubicBezTo>
                <a:cubicBezTo>
                  <a:pt x="181125" y="40580"/>
                  <a:pt x="140546" y="0"/>
                  <a:pt x="90563" y="0"/>
                </a:cubicBezTo>
                <a:cubicBezTo>
                  <a:pt x="40580" y="0"/>
                  <a:pt x="0" y="40580"/>
                  <a:pt x="0" y="90563"/>
                </a:cubicBezTo>
                <a:cubicBezTo>
                  <a:pt x="0" y="140546"/>
                  <a:pt x="40580" y="181125"/>
                  <a:pt x="90563" y="181125"/>
                </a:cubicBezTo>
                <a:close/>
                <a:moveTo>
                  <a:pt x="120420" y="75245"/>
                </a:moveTo>
                <a:lnTo>
                  <a:pt x="92119" y="120526"/>
                </a:lnTo>
                <a:cubicBezTo>
                  <a:pt x="90633" y="122896"/>
                  <a:pt x="88086" y="124382"/>
                  <a:pt x="85292" y="124524"/>
                </a:cubicBezTo>
                <a:cubicBezTo>
                  <a:pt x="82497" y="124665"/>
                  <a:pt x="79808" y="123392"/>
                  <a:pt x="78146" y="121128"/>
                </a:cubicBezTo>
                <a:lnTo>
                  <a:pt x="61165" y="98487"/>
                </a:lnTo>
                <a:cubicBezTo>
                  <a:pt x="58335" y="94737"/>
                  <a:pt x="59113" y="89431"/>
                  <a:pt x="62863" y="86601"/>
                </a:cubicBezTo>
                <a:cubicBezTo>
                  <a:pt x="66613" y="83770"/>
                  <a:pt x="71919" y="84549"/>
                  <a:pt x="74750" y="88299"/>
                </a:cubicBezTo>
                <a:lnTo>
                  <a:pt x="84301" y="101034"/>
                </a:lnTo>
                <a:lnTo>
                  <a:pt x="106022" y="66259"/>
                </a:lnTo>
                <a:cubicBezTo>
                  <a:pt x="108498" y="62297"/>
                  <a:pt x="113734" y="61059"/>
                  <a:pt x="117731" y="63571"/>
                </a:cubicBezTo>
                <a:cubicBezTo>
                  <a:pt x="121729" y="66082"/>
                  <a:pt x="122932" y="71283"/>
                  <a:pt x="120420" y="7528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9" name="Text 27"/>
          <p:cNvSpPr/>
          <p:nvPr/>
        </p:nvSpPr>
        <p:spPr>
          <a:xfrm>
            <a:off x="1267877" y="7924234"/>
            <a:ext cx="3848914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折旧/摊销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有意义，资产在使用年限内分摊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288961" y="1856535"/>
            <a:ext cx="7516702" cy="3260256"/>
          </a:xfrm>
          <a:custGeom>
            <a:avLst/>
            <a:gdLst/>
            <a:ahLst/>
            <a:cxnLst/>
            <a:rect l="l" t="t" r="r" b="b"/>
            <a:pathLst>
              <a:path w="7516702" h="3260256">
                <a:moveTo>
                  <a:pt x="45281" y="0"/>
                </a:moveTo>
                <a:lnTo>
                  <a:pt x="7380847" y="0"/>
                </a:lnTo>
                <a:cubicBezTo>
                  <a:pt x="7455878" y="0"/>
                  <a:pt x="7516702" y="60824"/>
                  <a:pt x="7516702" y="135855"/>
                </a:cubicBezTo>
                <a:lnTo>
                  <a:pt x="7516702" y="3124401"/>
                </a:lnTo>
                <a:cubicBezTo>
                  <a:pt x="7516702" y="3199432"/>
                  <a:pt x="7455878" y="3260256"/>
                  <a:pt x="7380847" y="3260256"/>
                </a:cubicBez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9805" dist="11320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Shape 29"/>
          <p:cNvSpPr/>
          <p:nvPr/>
        </p:nvSpPr>
        <p:spPr>
          <a:xfrm>
            <a:off x="8288961" y="1856535"/>
            <a:ext cx="45281" cy="3260256"/>
          </a:xfrm>
          <a:custGeom>
            <a:avLst/>
            <a:gdLst/>
            <a:ahLst/>
            <a:cxnLst/>
            <a:rect l="l" t="t" r="r" b="b"/>
            <a:pathLst>
              <a:path w="45281" h="3260256">
                <a:moveTo>
                  <a:pt x="45281" y="0"/>
                </a:moveTo>
                <a:lnTo>
                  <a:pt x="45281" y="0"/>
                </a:lnTo>
                <a:lnTo>
                  <a:pt x="45281" y="3260256"/>
                </a:ln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2" name="Shape 30"/>
          <p:cNvSpPr/>
          <p:nvPr/>
        </p:nvSpPr>
        <p:spPr>
          <a:xfrm>
            <a:off x="8583290" y="2128223"/>
            <a:ext cx="543376" cy="543376"/>
          </a:xfrm>
          <a:custGeom>
            <a:avLst/>
            <a:gdLst/>
            <a:ahLst/>
            <a:cxnLst/>
            <a:rect l="l" t="t" r="r" b="b"/>
            <a:pathLst>
              <a:path w="543376" h="543376">
                <a:moveTo>
                  <a:pt x="271688" y="0"/>
                </a:moveTo>
                <a:lnTo>
                  <a:pt x="271688" y="0"/>
                </a:lnTo>
                <a:cubicBezTo>
                  <a:pt x="421737" y="0"/>
                  <a:pt x="543376" y="121639"/>
                  <a:pt x="543376" y="271688"/>
                </a:cubicBezTo>
                <a:lnTo>
                  <a:pt x="543376" y="271688"/>
                </a:lnTo>
                <a:cubicBezTo>
                  <a:pt x="543376" y="421737"/>
                  <a:pt x="421737" y="543376"/>
                  <a:pt x="271688" y="543376"/>
                </a:cubicBezTo>
                <a:lnTo>
                  <a:pt x="271688" y="543376"/>
                </a:lnTo>
                <a:cubicBezTo>
                  <a:pt x="121639" y="543376"/>
                  <a:pt x="0" y="421737"/>
                  <a:pt x="0" y="271688"/>
                </a:cubicBezTo>
                <a:lnTo>
                  <a:pt x="0" y="271688"/>
                </a:lnTo>
                <a:cubicBezTo>
                  <a:pt x="0" y="121639"/>
                  <a:pt x="121639" y="0"/>
                  <a:pt x="271688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3" name="Text 31"/>
          <p:cNvSpPr/>
          <p:nvPr/>
        </p:nvSpPr>
        <p:spPr>
          <a:xfrm>
            <a:off x="8526688" y="2128223"/>
            <a:ext cx="656579" cy="543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78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9262510" y="2218786"/>
            <a:ext cx="1222596" cy="362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3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会计分期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8583290" y="2852724"/>
            <a:ext cx="7052568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人为划分</a:t>
            </a: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年度/中期</a:t>
            </a: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，产生"本期 vs 他期"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583290" y="3350819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8798376" y="3577226"/>
            <a:ext cx="158485" cy="181125"/>
          </a:xfrm>
          <a:custGeom>
            <a:avLst/>
            <a:gdLst/>
            <a:ahLst/>
            <a:cxnLst/>
            <a:rect l="l" t="t" r="r" b="b"/>
            <a:pathLst>
              <a:path w="158485" h="181125">
                <a:moveTo>
                  <a:pt x="45281" y="0"/>
                </a:moveTo>
                <a:cubicBezTo>
                  <a:pt x="51543" y="0"/>
                  <a:pt x="56602" y="5059"/>
                  <a:pt x="56602" y="11320"/>
                </a:cubicBezTo>
                <a:lnTo>
                  <a:pt x="56602" y="22641"/>
                </a:lnTo>
                <a:lnTo>
                  <a:pt x="101883" y="22641"/>
                </a:lnTo>
                <a:lnTo>
                  <a:pt x="101883" y="11320"/>
                </a:lnTo>
                <a:cubicBezTo>
                  <a:pt x="101883" y="5059"/>
                  <a:pt x="106942" y="0"/>
                  <a:pt x="113203" y="0"/>
                </a:cubicBezTo>
                <a:cubicBezTo>
                  <a:pt x="119465" y="0"/>
                  <a:pt x="124524" y="5059"/>
                  <a:pt x="124524" y="11320"/>
                </a:cubicBezTo>
                <a:lnTo>
                  <a:pt x="124524" y="22641"/>
                </a:lnTo>
                <a:lnTo>
                  <a:pt x="135844" y="22641"/>
                </a:lnTo>
                <a:cubicBezTo>
                  <a:pt x="148332" y="22641"/>
                  <a:pt x="158485" y="32794"/>
                  <a:pt x="158485" y="45281"/>
                </a:cubicBezTo>
                <a:lnTo>
                  <a:pt x="158485" y="147164"/>
                </a:lnTo>
                <a:cubicBezTo>
                  <a:pt x="158485" y="159652"/>
                  <a:pt x="148332" y="169805"/>
                  <a:pt x="135844" y="169805"/>
                </a:cubicBezTo>
                <a:lnTo>
                  <a:pt x="22641" y="169805"/>
                </a:lnTo>
                <a:cubicBezTo>
                  <a:pt x="10153" y="169805"/>
                  <a:pt x="0" y="159652"/>
                  <a:pt x="0" y="147164"/>
                </a:cubicBezTo>
                <a:lnTo>
                  <a:pt x="0" y="45281"/>
                </a:lnTo>
                <a:cubicBezTo>
                  <a:pt x="0" y="32794"/>
                  <a:pt x="10153" y="22641"/>
                  <a:pt x="22641" y="22641"/>
                </a:cubicBezTo>
                <a:lnTo>
                  <a:pt x="33961" y="22641"/>
                </a:lnTo>
                <a:lnTo>
                  <a:pt x="33961" y="11320"/>
                </a:lnTo>
                <a:cubicBezTo>
                  <a:pt x="33961" y="5059"/>
                  <a:pt x="39020" y="0"/>
                  <a:pt x="45281" y="0"/>
                </a:cubicBezTo>
                <a:close/>
                <a:moveTo>
                  <a:pt x="22641" y="84903"/>
                </a:moveTo>
                <a:lnTo>
                  <a:pt x="22641" y="96223"/>
                </a:lnTo>
                <a:cubicBezTo>
                  <a:pt x="22641" y="99336"/>
                  <a:pt x="25188" y="101883"/>
                  <a:pt x="28301" y="101883"/>
                </a:cubicBezTo>
                <a:lnTo>
                  <a:pt x="39621" y="101883"/>
                </a:lnTo>
                <a:cubicBezTo>
                  <a:pt x="42734" y="101883"/>
                  <a:pt x="45281" y="99336"/>
                  <a:pt x="45281" y="96223"/>
                </a:cubicBezTo>
                <a:lnTo>
                  <a:pt x="45281" y="84903"/>
                </a:lnTo>
                <a:cubicBezTo>
                  <a:pt x="45281" y="81789"/>
                  <a:pt x="42734" y="79242"/>
                  <a:pt x="39621" y="79242"/>
                </a:cubicBezTo>
                <a:lnTo>
                  <a:pt x="28301" y="79242"/>
                </a:lnTo>
                <a:cubicBezTo>
                  <a:pt x="25188" y="79242"/>
                  <a:pt x="22641" y="81789"/>
                  <a:pt x="22641" y="84903"/>
                </a:cubicBezTo>
                <a:close/>
                <a:moveTo>
                  <a:pt x="67922" y="84903"/>
                </a:moveTo>
                <a:lnTo>
                  <a:pt x="67922" y="96223"/>
                </a:lnTo>
                <a:cubicBezTo>
                  <a:pt x="67922" y="99336"/>
                  <a:pt x="70469" y="101883"/>
                  <a:pt x="73582" y="101883"/>
                </a:cubicBezTo>
                <a:lnTo>
                  <a:pt x="84903" y="101883"/>
                </a:lnTo>
                <a:cubicBezTo>
                  <a:pt x="88016" y="101883"/>
                  <a:pt x="90563" y="99336"/>
                  <a:pt x="90563" y="96223"/>
                </a:cubicBezTo>
                <a:lnTo>
                  <a:pt x="90563" y="84903"/>
                </a:lnTo>
                <a:cubicBezTo>
                  <a:pt x="90563" y="81789"/>
                  <a:pt x="88016" y="79242"/>
                  <a:pt x="84903" y="79242"/>
                </a:cubicBezTo>
                <a:lnTo>
                  <a:pt x="73582" y="79242"/>
                </a:lnTo>
                <a:cubicBezTo>
                  <a:pt x="70469" y="79242"/>
                  <a:pt x="67922" y="81789"/>
                  <a:pt x="67922" y="84903"/>
                </a:cubicBezTo>
                <a:close/>
                <a:moveTo>
                  <a:pt x="118864" y="79242"/>
                </a:moveTo>
                <a:cubicBezTo>
                  <a:pt x="115750" y="79242"/>
                  <a:pt x="113203" y="81789"/>
                  <a:pt x="113203" y="84903"/>
                </a:cubicBezTo>
                <a:lnTo>
                  <a:pt x="113203" y="96223"/>
                </a:lnTo>
                <a:cubicBezTo>
                  <a:pt x="113203" y="99336"/>
                  <a:pt x="115750" y="101883"/>
                  <a:pt x="118864" y="101883"/>
                </a:cubicBezTo>
                <a:lnTo>
                  <a:pt x="130184" y="101883"/>
                </a:lnTo>
                <a:cubicBezTo>
                  <a:pt x="133297" y="101883"/>
                  <a:pt x="135844" y="99336"/>
                  <a:pt x="135844" y="96223"/>
                </a:cubicBezTo>
                <a:lnTo>
                  <a:pt x="135844" y="84903"/>
                </a:lnTo>
                <a:cubicBezTo>
                  <a:pt x="135844" y="81789"/>
                  <a:pt x="133297" y="79242"/>
                  <a:pt x="130184" y="79242"/>
                </a:cubicBezTo>
                <a:lnTo>
                  <a:pt x="118864" y="79242"/>
                </a:lnTo>
                <a:close/>
                <a:moveTo>
                  <a:pt x="22641" y="130184"/>
                </a:moveTo>
                <a:lnTo>
                  <a:pt x="22641" y="141504"/>
                </a:lnTo>
                <a:cubicBezTo>
                  <a:pt x="22641" y="144617"/>
                  <a:pt x="25188" y="147164"/>
                  <a:pt x="28301" y="147164"/>
                </a:cubicBezTo>
                <a:lnTo>
                  <a:pt x="39621" y="147164"/>
                </a:lnTo>
                <a:cubicBezTo>
                  <a:pt x="42734" y="147164"/>
                  <a:pt x="45281" y="144617"/>
                  <a:pt x="45281" y="141504"/>
                </a:cubicBezTo>
                <a:lnTo>
                  <a:pt x="45281" y="130184"/>
                </a:lnTo>
                <a:cubicBezTo>
                  <a:pt x="45281" y="127071"/>
                  <a:pt x="42734" y="124524"/>
                  <a:pt x="39621" y="124524"/>
                </a:cubicBezTo>
                <a:lnTo>
                  <a:pt x="28301" y="124524"/>
                </a:lnTo>
                <a:cubicBezTo>
                  <a:pt x="25188" y="124524"/>
                  <a:pt x="22641" y="127071"/>
                  <a:pt x="22641" y="130184"/>
                </a:cubicBezTo>
                <a:close/>
                <a:moveTo>
                  <a:pt x="73582" y="124524"/>
                </a:moveTo>
                <a:cubicBezTo>
                  <a:pt x="70469" y="124524"/>
                  <a:pt x="67922" y="127071"/>
                  <a:pt x="67922" y="130184"/>
                </a:cubicBezTo>
                <a:lnTo>
                  <a:pt x="67922" y="141504"/>
                </a:lnTo>
                <a:cubicBezTo>
                  <a:pt x="67922" y="144617"/>
                  <a:pt x="70469" y="147164"/>
                  <a:pt x="73582" y="147164"/>
                </a:cubicBezTo>
                <a:lnTo>
                  <a:pt x="84903" y="147164"/>
                </a:lnTo>
                <a:cubicBezTo>
                  <a:pt x="88016" y="147164"/>
                  <a:pt x="90563" y="144617"/>
                  <a:pt x="90563" y="141504"/>
                </a:cubicBezTo>
                <a:lnTo>
                  <a:pt x="90563" y="130184"/>
                </a:lnTo>
                <a:cubicBezTo>
                  <a:pt x="90563" y="127071"/>
                  <a:pt x="88016" y="124524"/>
                  <a:pt x="84903" y="124524"/>
                </a:cubicBezTo>
                <a:lnTo>
                  <a:pt x="73582" y="124524"/>
                </a:lnTo>
                <a:close/>
                <a:moveTo>
                  <a:pt x="113203" y="130184"/>
                </a:moveTo>
                <a:lnTo>
                  <a:pt x="113203" y="141504"/>
                </a:lnTo>
                <a:cubicBezTo>
                  <a:pt x="113203" y="144617"/>
                  <a:pt x="115750" y="147164"/>
                  <a:pt x="118864" y="147164"/>
                </a:cubicBezTo>
                <a:lnTo>
                  <a:pt x="130184" y="147164"/>
                </a:lnTo>
                <a:cubicBezTo>
                  <a:pt x="133297" y="147164"/>
                  <a:pt x="135844" y="144617"/>
                  <a:pt x="135844" y="141504"/>
                </a:cubicBezTo>
                <a:lnTo>
                  <a:pt x="135844" y="130184"/>
                </a:lnTo>
                <a:cubicBezTo>
                  <a:pt x="135844" y="127071"/>
                  <a:pt x="133297" y="124524"/>
                  <a:pt x="130184" y="124524"/>
                </a:cubicBezTo>
                <a:lnTo>
                  <a:pt x="118864" y="124524"/>
                </a:lnTo>
                <a:cubicBezTo>
                  <a:pt x="115750" y="124524"/>
                  <a:pt x="113203" y="127071"/>
                  <a:pt x="113203" y="130184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8" name="Text 36"/>
          <p:cNvSpPr/>
          <p:nvPr/>
        </p:nvSpPr>
        <p:spPr>
          <a:xfrm>
            <a:off x="9081384" y="3531944"/>
            <a:ext cx="2694240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会计年度：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1月1日至12月31日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583290" y="4165883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8787056" y="4392290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16981" y="50942"/>
                </a:moveTo>
                <a:cubicBezTo>
                  <a:pt x="26352" y="50942"/>
                  <a:pt x="33961" y="43333"/>
                  <a:pt x="33961" y="33961"/>
                </a:cubicBezTo>
                <a:cubicBezTo>
                  <a:pt x="33961" y="24589"/>
                  <a:pt x="26352" y="16981"/>
                  <a:pt x="16981" y="16981"/>
                </a:cubicBezTo>
                <a:cubicBezTo>
                  <a:pt x="7609" y="16981"/>
                  <a:pt x="0" y="24589"/>
                  <a:pt x="0" y="33961"/>
                </a:cubicBezTo>
                <a:cubicBezTo>
                  <a:pt x="0" y="43333"/>
                  <a:pt x="7609" y="50942"/>
                  <a:pt x="16981" y="50942"/>
                </a:cubicBezTo>
                <a:close/>
                <a:moveTo>
                  <a:pt x="67922" y="22641"/>
                </a:moveTo>
                <a:cubicBezTo>
                  <a:pt x="61660" y="22641"/>
                  <a:pt x="56602" y="27699"/>
                  <a:pt x="56602" y="33961"/>
                </a:cubicBezTo>
                <a:cubicBezTo>
                  <a:pt x="56602" y="40223"/>
                  <a:pt x="61660" y="45281"/>
                  <a:pt x="67922" y="45281"/>
                </a:cubicBezTo>
                <a:lnTo>
                  <a:pt x="169805" y="45281"/>
                </a:lnTo>
                <a:cubicBezTo>
                  <a:pt x="176067" y="45281"/>
                  <a:pt x="181125" y="40223"/>
                  <a:pt x="181125" y="33961"/>
                </a:cubicBezTo>
                <a:cubicBezTo>
                  <a:pt x="181125" y="27699"/>
                  <a:pt x="176067" y="22641"/>
                  <a:pt x="169805" y="22641"/>
                </a:cubicBezTo>
                <a:lnTo>
                  <a:pt x="67922" y="22641"/>
                </a:lnTo>
                <a:close/>
                <a:moveTo>
                  <a:pt x="67922" y="79242"/>
                </a:moveTo>
                <a:cubicBezTo>
                  <a:pt x="61660" y="79242"/>
                  <a:pt x="56602" y="84301"/>
                  <a:pt x="56602" y="90563"/>
                </a:cubicBezTo>
                <a:cubicBezTo>
                  <a:pt x="56602" y="96824"/>
                  <a:pt x="61660" y="101883"/>
                  <a:pt x="67922" y="101883"/>
                </a:cubicBezTo>
                <a:lnTo>
                  <a:pt x="169805" y="101883"/>
                </a:lnTo>
                <a:cubicBezTo>
                  <a:pt x="176067" y="101883"/>
                  <a:pt x="181125" y="96824"/>
                  <a:pt x="181125" y="90563"/>
                </a:cubicBezTo>
                <a:cubicBezTo>
                  <a:pt x="181125" y="84301"/>
                  <a:pt x="176067" y="79242"/>
                  <a:pt x="169805" y="79242"/>
                </a:cubicBezTo>
                <a:lnTo>
                  <a:pt x="67922" y="79242"/>
                </a:lnTo>
                <a:close/>
                <a:moveTo>
                  <a:pt x="67922" y="135844"/>
                </a:moveTo>
                <a:cubicBezTo>
                  <a:pt x="61660" y="135844"/>
                  <a:pt x="56602" y="140903"/>
                  <a:pt x="56602" y="147164"/>
                </a:cubicBezTo>
                <a:cubicBezTo>
                  <a:pt x="56602" y="153426"/>
                  <a:pt x="61660" y="158485"/>
                  <a:pt x="67922" y="158485"/>
                </a:cubicBezTo>
                <a:lnTo>
                  <a:pt x="169805" y="158485"/>
                </a:lnTo>
                <a:cubicBezTo>
                  <a:pt x="176067" y="158485"/>
                  <a:pt x="181125" y="153426"/>
                  <a:pt x="181125" y="147164"/>
                </a:cubicBezTo>
                <a:cubicBezTo>
                  <a:pt x="181125" y="140903"/>
                  <a:pt x="176067" y="135844"/>
                  <a:pt x="169805" y="135844"/>
                </a:cubicBezTo>
                <a:lnTo>
                  <a:pt x="67922" y="135844"/>
                </a:lnTo>
                <a:close/>
                <a:moveTo>
                  <a:pt x="16981" y="164145"/>
                </a:moveTo>
                <a:cubicBezTo>
                  <a:pt x="26352" y="164145"/>
                  <a:pt x="33961" y="156536"/>
                  <a:pt x="33961" y="147164"/>
                </a:cubicBezTo>
                <a:cubicBezTo>
                  <a:pt x="33961" y="137793"/>
                  <a:pt x="26352" y="130184"/>
                  <a:pt x="16981" y="130184"/>
                </a:cubicBezTo>
                <a:cubicBezTo>
                  <a:pt x="7609" y="130184"/>
                  <a:pt x="0" y="137793"/>
                  <a:pt x="0" y="147164"/>
                </a:cubicBezTo>
                <a:cubicBezTo>
                  <a:pt x="0" y="156536"/>
                  <a:pt x="7609" y="164145"/>
                  <a:pt x="16981" y="164145"/>
                </a:cubicBezTo>
                <a:close/>
                <a:moveTo>
                  <a:pt x="33961" y="90563"/>
                </a:moveTo>
                <a:cubicBezTo>
                  <a:pt x="33961" y="81191"/>
                  <a:pt x="26352" y="73582"/>
                  <a:pt x="16981" y="73582"/>
                </a:cubicBezTo>
                <a:cubicBezTo>
                  <a:pt x="7609" y="73582"/>
                  <a:pt x="0" y="81191"/>
                  <a:pt x="0" y="90563"/>
                </a:cubicBezTo>
                <a:cubicBezTo>
                  <a:pt x="0" y="99934"/>
                  <a:pt x="7609" y="107543"/>
                  <a:pt x="16981" y="107543"/>
                </a:cubicBezTo>
                <a:cubicBezTo>
                  <a:pt x="26352" y="107543"/>
                  <a:pt x="33961" y="99934"/>
                  <a:pt x="33961" y="90563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41" name="Text 39"/>
          <p:cNvSpPr/>
          <p:nvPr/>
        </p:nvSpPr>
        <p:spPr>
          <a:xfrm>
            <a:off x="9081384" y="4347008"/>
            <a:ext cx="5196033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产生</a:t>
            </a: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应收、应付、预收、预付、折旧、摊销等处理方法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288961" y="5388479"/>
            <a:ext cx="7516702" cy="3260256"/>
          </a:xfrm>
          <a:custGeom>
            <a:avLst/>
            <a:gdLst/>
            <a:ahLst/>
            <a:cxnLst/>
            <a:rect l="l" t="t" r="r" b="b"/>
            <a:pathLst>
              <a:path w="7516702" h="3260256">
                <a:moveTo>
                  <a:pt x="45281" y="0"/>
                </a:moveTo>
                <a:lnTo>
                  <a:pt x="7380847" y="0"/>
                </a:lnTo>
                <a:cubicBezTo>
                  <a:pt x="7455878" y="0"/>
                  <a:pt x="7516702" y="60824"/>
                  <a:pt x="7516702" y="135855"/>
                </a:cubicBezTo>
                <a:lnTo>
                  <a:pt x="7516702" y="3124401"/>
                </a:lnTo>
                <a:cubicBezTo>
                  <a:pt x="7516702" y="3199432"/>
                  <a:pt x="7455878" y="3260256"/>
                  <a:pt x="7380847" y="3260256"/>
                </a:cubicBez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9805" dist="11320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3" name="Shape 41"/>
          <p:cNvSpPr/>
          <p:nvPr/>
        </p:nvSpPr>
        <p:spPr>
          <a:xfrm>
            <a:off x="8288961" y="5388479"/>
            <a:ext cx="45281" cy="3260256"/>
          </a:xfrm>
          <a:custGeom>
            <a:avLst/>
            <a:gdLst/>
            <a:ahLst/>
            <a:cxnLst/>
            <a:rect l="l" t="t" r="r" b="b"/>
            <a:pathLst>
              <a:path w="45281" h="3260256">
                <a:moveTo>
                  <a:pt x="45281" y="0"/>
                </a:moveTo>
                <a:lnTo>
                  <a:pt x="45281" y="0"/>
                </a:lnTo>
                <a:lnTo>
                  <a:pt x="45281" y="3260256"/>
                </a:lnTo>
                <a:lnTo>
                  <a:pt x="45281" y="3260256"/>
                </a:lnTo>
                <a:cubicBezTo>
                  <a:pt x="20273" y="3260256"/>
                  <a:pt x="0" y="3239983"/>
                  <a:pt x="0" y="3214975"/>
                </a:cubicBezTo>
                <a:lnTo>
                  <a:pt x="0" y="45281"/>
                </a:lnTo>
                <a:cubicBezTo>
                  <a:pt x="0" y="20273"/>
                  <a:pt x="20273" y="0"/>
                  <a:pt x="45281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4" name="Shape 42"/>
          <p:cNvSpPr/>
          <p:nvPr/>
        </p:nvSpPr>
        <p:spPr>
          <a:xfrm>
            <a:off x="8583290" y="5660167"/>
            <a:ext cx="543376" cy="543376"/>
          </a:xfrm>
          <a:custGeom>
            <a:avLst/>
            <a:gdLst/>
            <a:ahLst/>
            <a:cxnLst/>
            <a:rect l="l" t="t" r="r" b="b"/>
            <a:pathLst>
              <a:path w="543376" h="543376">
                <a:moveTo>
                  <a:pt x="271688" y="0"/>
                </a:moveTo>
                <a:lnTo>
                  <a:pt x="271688" y="0"/>
                </a:lnTo>
                <a:cubicBezTo>
                  <a:pt x="421737" y="0"/>
                  <a:pt x="543376" y="121639"/>
                  <a:pt x="543376" y="271688"/>
                </a:cubicBezTo>
                <a:lnTo>
                  <a:pt x="543376" y="271688"/>
                </a:lnTo>
                <a:cubicBezTo>
                  <a:pt x="543376" y="421737"/>
                  <a:pt x="421737" y="543376"/>
                  <a:pt x="271688" y="543376"/>
                </a:cubicBezTo>
                <a:lnTo>
                  <a:pt x="271688" y="543376"/>
                </a:lnTo>
                <a:cubicBezTo>
                  <a:pt x="121639" y="543376"/>
                  <a:pt x="0" y="421737"/>
                  <a:pt x="0" y="271688"/>
                </a:cubicBezTo>
                <a:lnTo>
                  <a:pt x="0" y="271688"/>
                </a:lnTo>
                <a:cubicBezTo>
                  <a:pt x="0" y="121639"/>
                  <a:pt x="121639" y="0"/>
                  <a:pt x="27168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5" name="Text 43"/>
          <p:cNvSpPr/>
          <p:nvPr/>
        </p:nvSpPr>
        <p:spPr>
          <a:xfrm>
            <a:off x="8526688" y="5660167"/>
            <a:ext cx="656579" cy="543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783" b="1" dirty="0">
                <a:solidFill>
                  <a:srgbClr val="FFFFF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④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9262510" y="5750730"/>
            <a:ext cx="1222596" cy="362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39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货币计量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583290" y="6384669"/>
            <a:ext cx="7052568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</a:t>
            </a: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人民币</a:t>
            </a:r>
            <a:r>
              <a:rPr lang="en-US" sz="1604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为记账本位币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8583290" y="6882763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8787056" y="7109170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45281" y="33961"/>
                </a:moveTo>
                <a:lnTo>
                  <a:pt x="45281" y="28301"/>
                </a:lnTo>
                <a:cubicBezTo>
                  <a:pt x="45281" y="12665"/>
                  <a:pt x="75705" y="0"/>
                  <a:pt x="113203" y="0"/>
                </a:cubicBezTo>
                <a:cubicBezTo>
                  <a:pt x="150702" y="0"/>
                  <a:pt x="181125" y="12665"/>
                  <a:pt x="181125" y="28301"/>
                </a:cubicBezTo>
                <a:lnTo>
                  <a:pt x="181125" y="33961"/>
                </a:lnTo>
                <a:cubicBezTo>
                  <a:pt x="181125" y="44786"/>
                  <a:pt x="166515" y="54196"/>
                  <a:pt x="145042" y="58972"/>
                </a:cubicBezTo>
                <a:cubicBezTo>
                  <a:pt x="144193" y="57981"/>
                  <a:pt x="143308" y="57026"/>
                  <a:pt x="142424" y="56142"/>
                </a:cubicBezTo>
                <a:cubicBezTo>
                  <a:pt x="136941" y="50729"/>
                  <a:pt x="129865" y="46626"/>
                  <a:pt x="122472" y="43583"/>
                </a:cubicBezTo>
                <a:cubicBezTo>
                  <a:pt x="107649" y="37392"/>
                  <a:pt x="88334" y="33996"/>
                  <a:pt x="67922" y="33996"/>
                </a:cubicBezTo>
                <a:cubicBezTo>
                  <a:pt x="60175" y="33996"/>
                  <a:pt x="52604" y="34492"/>
                  <a:pt x="45352" y="35447"/>
                </a:cubicBezTo>
                <a:cubicBezTo>
                  <a:pt x="45281" y="34987"/>
                  <a:pt x="45281" y="34492"/>
                  <a:pt x="45281" y="33996"/>
                </a:cubicBezTo>
                <a:close/>
                <a:moveTo>
                  <a:pt x="152825" y="124877"/>
                </a:moveTo>
                <a:lnTo>
                  <a:pt x="152825" y="108534"/>
                </a:lnTo>
                <a:cubicBezTo>
                  <a:pt x="158166" y="107154"/>
                  <a:pt x="163190" y="105527"/>
                  <a:pt x="167753" y="103616"/>
                </a:cubicBezTo>
                <a:cubicBezTo>
                  <a:pt x="172423" y="101671"/>
                  <a:pt x="176986" y="99301"/>
                  <a:pt x="181125" y="96435"/>
                </a:cubicBezTo>
                <a:lnTo>
                  <a:pt x="181125" y="101883"/>
                </a:lnTo>
                <a:cubicBezTo>
                  <a:pt x="181125" y="111364"/>
                  <a:pt x="169982" y="119748"/>
                  <a:pt x="152825" y="124877"/>
                </a:cubicBezTo>
                <a:close/>
                <a:moveTo>
                  <a:pt x="152825" y="90916"/>
                </a:moveTo>
                <a:lnTo>
                  <a:pt x="152825" y="79242"/>
                </a:lnTo>
                <a:cubicBezTo>
                  <a:pt x="152825" y="77650"/>
                  <a:pt x="152683" y="76129"/>
                  <a:pt x="152471" y="74643"/>
                </a:cubicBezTo>
                <a:cubicBezTo>
                  <a:pt x="157954" y="73264"/>
                  <a:pt x="163084" y="71601"/>
                  <a:pt x="167753" y="69620"/>
                </a:cubicBezTo>
                <a:cubicBezTo>
                  <a:pt x="172423" y="67639"/>
                  <a:pt x="176986" y="65304"/>
                  <a:pt x="181125" y="62439"/>
                </a:cubicBezTo>
                <a:lnTo>
                  <a:pt x="181125" y="67887"/>
                </a:lnTo>
                <a:cubicBezTo>
                  <a:pt x="181125" y="77367"/>
                  <a:pt x="169982" y="85752"/>
                  <a:pt x="152825" y="90881"/>
                </a:cubicBezTo>
                <a:close/>
                <a:moveTo>
                  <a:pt x="0" y="84903"/>
                </a:moveTo>
                <a:lnTo>
                  <a:pt x="0" y="79242"/>
                </a:lnTo>
                <a:cubicBezTo>
                  <a:pt x="0" y="63606"/>
                  <a:pt x="30423" y="50942"/>
                  <a:pt x="67922" y="50942"/>
                </a:cubicBezTo>
                <a:cubicBezTo>
                  <a:pt x="105421" y="50942"/>
                  <a:pt x="135844" y="63606"/>
                  <a:pt x="135844" y="79242"/>
                </a:cubicBezTo>
                <a:lnTo>
                  <a:pt x="135844" y="84903"/>
                </a:lnTo>
                <a:cubicBezTo>
                  <a:pt x="135844" y="100539"/>
                  <a:pt x="105421" y="113203"/>
                  <a:pt x="67922" y="113203"/>
                </a:cubicBezTo>
                <a:cubicBezTo>
                  <a:pt x="30423" y="113203"/>
                  <a:pt x="0" y="100539"/>
                  <a:pt x="0" y="84903"/>
                </a:cubicBezTo>
                <a:close/>
                <a:moveTo>
                  <a:pt x="135844" y="118864"/>
                </a:moveTo>
                <a:cubicBezTo>
                  <a:pt x="135844" y="134500"/>
                  <a:pt x="105421" y="147164"/>
                  <a:pt x="67922" y="147164"/>
                </a:cubicBezTo>
                <a:cubicBezTo>
                  <a:pt x="30423" y="147164"/>
                  <a:pt x="0" y="134500"/>
                  <a:pt x="0" y="118864"/>
                </a:cubicBezTo>
                <a:lnTo>
                  <a:pt x="0" y="113416"/>
                </a:lnTo>
                <a:cubicBezTo>
                  <a:pt x="4104" y="116281"/>
                  <a:pt x="8667" y="118616"/>
                  <a:pt x="13372" y="120597"/>
                </a:cubicBezTo>
                <a:cubicBezTo>
                  <a:pt x="28195" y="126788"/>
                  <a:pt x="47510" y="130184"/>
                  <a:pt x="67922" y="130184"/>
                </a:cubicBezTo>
                <a:cubicBezTo>
                  <a:pt x="88334" y="130184"/>
                  <a:pt x="107649" y="126752"/>
                  <a:pt x="122472" y="120597"/>
                </a:cubicBezTo>
                <a:cubicBezTo>
                  <a:pt x="127142" y="118651"/>
                  <a:pt x="131705" y="116281"/>
                  <a:pt x="135844" y="113416"/>
                </a:cubicBezTo>
                <a:lnTo>
                  <a:pt x="135844" y="118864"/>
                </a:lnTo>
                <a:close/>
                <a:moveTo>
                  <a:pt x="135844" y="147377"/>
                </a:moveTo>
                <a:lnTo>
                  <a:pt x="135844" y="152825"/>
                </a:lnTo>
                <a:cubicBezTo>
                  <a:pt x="135844" y="168461"/>
                  <a:pt x="105421" y="181125"/>
                  <a:pt x="67922" y="181125"/>
                </a:cubicBezTo>
                <a:cubicBezTo>
                  <a:pt x="30423" y="181125"/>
                  <a:pt x="0" y="168461"/>
                  <a:pt x="0" y="152825"/>
                </a:cubicBezTo>
                <a:lnTo>
                  <a:pt x="0" y="147377"/>
                </a:lnTo>
                <a:cubicBezTo>
                  <a:pt x="4104" y="150242"/>
                  <a:pt x="8667" y="152577"/>
                  <a:pt x="13372" y="154558"/>
                </a:cubicBezTo>
                <a:cubicBezTo>
                  <a:pt x="28195" y="160749"/>
                  <a:pt x="47510" y="164145"/>
                  <a:pt x="67922" y="164145"/>
                </a:cubicBezTo>
                <a:cubicBezTo>
                  <a:pt x="88334" y="164145"/>
                  <a:pt x="107649" y="160713"/>
                  <a:pt x="122472" y="154558"/>
                </a:cubicBezTo>
                <a:cubicBezTo>
                  <a:pt x="127142" y="152612"/>
                  <a:pt x="131705" y="150242"/>
                  <a:pt x="135844" y="147377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0" name="Text 48"/>
          <p:cNvSpPr/>
          <p:nvPr/>
        </p:nvSpPr>
        <p:spPr>
          <a:xfrm>
            <a:off x="9081384" y="7063889"/>
            <a:ext cx="1935777" cy="3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隐含假设：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币值稳定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583290" y="7697827"/>
            <a:ext cx="6950685" cy="679220"/>
          </a:xfrm>
          <a:custGeom>
            <a:avLst/>
            <a:gdLst/>
            <a:ahLst/>
            <a:cxnLst/>
            <a:rect l="l" t="t" r="r" b="b"/>
            <a:pathLst>
              <a:path w="6950685" h="679220">
                <a:moveTo>
                  <a:pt x="90560" y="0"/>
                </a:moveTo>
                <a:lnTo>
                  <a:pt x="6860125" y="0"/>
                </a:lnTo>
                <a:cubicBezTo>
                  <a:pt x="6910140" y="0"/>
                  <a:pt x="6950685" y="40545"/>
                  <a:pt x="6950685" y="90560"/>
                </a:cubicBezTo>
                <a:lnTo>
                  <a:pt x="6950685" y="588660"/>
                </a:lnTo>
                <a:cubicBezTo>
                  <a:pt x="6950685" y="638675"/>
                  <a:pt x="6910140" y="679220"/>
                  <a:pt x="6860125" y="679220"/>
                </a:cubicBezTo>
                <a:lnTo>
                  <a:pt x="90560" y="679220"/>
                </a:lnTo>
                <a:cubicBezTo>
                  <a:pt x="40545" y="679220"/>
                  <a:pt x="0" y="638675"/>
                  <a:pt x="0" y="588660"/>
                </a:cubicBezTo>
                <a:lnTo>
                  <a:pt x="0" y="90560"/>
                </a:lnTo>
                <a:cubicBezTo>
                  <a:pt x="0" y="40579"/>
                  <a:pt x="40579" y="0"/>
                  <a:pt x="90560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2" name="Shape 50"/>
          <p:cNvSpPr/>
          <p:nvPr/>
        </p:nvSpPr>
        <p:spPr>
          <a:xfrm>
            <a:off x="8787056" y="7924234"/>
            <a:ext cx="181125" cy="181125"/>
          </a:xfrm>
          <a:custGeom>
            <a:avLst/>
            <a:gdLst/>
            <a:ahLst/>
            <a:cxnLst/>
            <a:rect l="l" t="t" r="r" b="b"/>
            <a:pathLst>
              <a:path w="181125" h="181125">
                <a:moveTo>
                  <a:pt x="177800" y="53276"/>
                </a:moveTo>
                <a:lnTo>
                  <a:pt x="143839" y="87237"/>
                </a:lnTo>
                <a:cubicBezTo>
                  <a:pt x="140584" y="90492"/>
                  <a:pt x="135738" y="91447"/>
                  <a:pt x="131493" y="89678"/>
                </a:cubicBezTo>
                <a:cubicBezTo>
                  <a:pt x="127248" y="87909"/>
                  <a:pt x="124524" y="83806"/>
                  <a:pt x="124524" y="79242"/>
                </a:cubicBezTo>
                <a:lnTo>
                  <a:pt x="124524" y="56602"/>
                </a:lnTo>
                <a:lnTo>
                  <a:pt x="11320" y="56602"/>
                </a:lnTo>
                <a:cubicBezTo>
                  <a:pt x="5059" y="56602"/>
                  <a:pt x="0" y="51543"/>
                  <a:pt x="0" y="45281"/>
                </a:cubicBezTo>
                <a:cubicBezTo>
                  <a:pt x="0" y="39020"/>
                  <a:pt x="5059" y="33961"/>
                  <a:pt x="11320" y="33961"/>
                </a:cubicBezTo>
                <a:lnTo>
                  <a:pt x="124524" y="33961"/>
                </a:lnTo>
                <a:lnTo>
                  <a:pt x="124524" y="11320"/>
                </a:lnTo>
                <a:cubicBezTo>
                  <a:pt x="124524" y="6757"/>
                  <a:pt x="127283" y="2618"/>
                  <a:pt x="131528" y="849"/>
                </a:cubicBezTo>
                <a:cubicBezTo>
                  <a:pt x="135773" y="-920"/>
                  <a:pt x="140620" y="71"/>
                  <a:pt x="143874" y="3290"/>
                </a:cubicBezTo>
                <a:lnTo>
                  <a:pt x="177835" y="37251"/>
                </a:lnTo>
                <a:cubicBezTo>
                  <a:pt x="182257" y="41673"/>
                  <a:pt x="182257" y="48854"/>
                  <a:pt x="177835" y="53276"/>
                </a:cubicBezTo>
                <a:close/>
                <a:moveTo>
                  <a:pt x="37251" y="177800"/>
                </a:moveTo>
                <a:lnTo>
                  <a:pt x="3290" y="143839"/>
                </a:lnTo>
                <a:cubicBezTo>
                  <a:pt x="-1132" y="139417"/>
                  <a:pt x="-1132" y="132236"/>
                  <a:pt x="3290" y="127814"/>
                </a:cubicBezTo>
                <a:lnTo>
                  <a:pt x="37251" y="93853"/>
                </a:lnTo>
                <a:cubicBezTo>
                  <a:pt x="40506" y="90598"/>
                  <a:pt x="45352" y="89643"/>
                  <a:pt x="49597" y="91412"/>
                </a:cubicBezTo>
                <a:cubicBezTo>
                  <a:pt x="53842" y="93181"/>
                  <a:pt x="56602" y="97319"/>
                  <a:pt x="56602" y="101883"/>
                </a:cubicBezTo>
                <a:lnTo>
                  <a:pt x="56602" y="124524"/>
                </a:lnTo>
                <a:lnTo>
                  <a:pt x="169805" y="124524"/>
                </a:lnTo>
                <a:cubicBezTo>
                  <a:pt x="176067" y="124524"/>
                  <a:pt x="181125" y="129582"/>
                  <a:pt x="181125" y="135844"/>
                </a:cubicBezTo>
                <a:cubicBezTo>
                  <a:pt x="181125" y="142106"/>
                  <a:pt x="176067" y="147164"/>
                  <a:pt x="169805" y="147164"/>
                </a:cubicBezTo>
                <a:lnTo>
                  <a:pt x="56602" y="147164"/>
                </a:lnTo>
                <a:lnTo>
                  <a:pt x="56602" y="169805"/>
                </a:lnTo>
                <a:cubicBezTo>
                  <a:pt x="56602" y="174369"/>
                  <a:pt x="53842" y="178508"/>
                  <a:pt x="49597" y="180276"/>
                </a:cubicBezTo>
                <a:cubicBezTo>
                  <a:pt x="45352" y="182045"/>
                  <a:pt x="40506" y="181055"/>
                  <a:pt x="37251" y="177835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3" name="Text 51"/>
          <p:cNvSpPr/>
          <p:nvPr/>
        </p:nvSpPr>
        <p:spPr>
          <a:xfrm>
            <a:off x="9081384" y="7878953"/>
            <a:ext cx="3146475" cy="2716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4" b="1" dirty="0" err="1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外币业务：</a:t>
            </a:r>
            <a:r>
              <a:rPr lang="en-US" sz="1604" dirty="0" err="1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需折算为</a:t>
            </a:r>
            <a:r>
              <a:rPr lang="zh-CN" alt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记账本位</a:t>
            </a:r>
            <a:r>
              <a:rPr lang="en-US" sz="1604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币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8132" y="448132"/>
            <a:ext cx="537759" cy="537759"/>
          </a:xfrm>
          <a:custGeom>
            <a:avLst/>
            <a:gdLst/>
            <a:ahLst/>
            <a:cxnLst/>
            <a:rect l="l" t="t" r="r" b="b"/>
            <a:pathLst>
              <a:path w="537759" h="537759">
                <a:moveTo>
                  <a:pt x="89628" y="0"/>
                </a:moveTo>
                <a:lnTo>
                  <a:pt x="448131" y="0"/>
                </a:lnTo>
                <a:cubicBezTo>
                  <a:pt x="497631" y="0"/>
                  <a:pt x="537759" y="40128"/>
                  <a:pt x="537759" y="89628"/>
                </a:cubicBezTo>
                <a:lnTo>
                  <a:pt x="537759" y="448131"/>
                </a:lnTo>
                <a:cubicBezTo>
                  <a:pt x="537759" y="497631"/>
                  <a:pt x="497631" y="537759"/>
                  <a:pt x="448131" y="537759"/>
                </a:cubicBezTo>
                <a:lnTo>
                  <a:pt x="89628" y="537759"/>
                </a:lnTo>
                <a:cubicBezTo>
                  <a:pt x="40128" y="537759"/>
                  <a:pt x="0" y="497631"/>
                  <a:pt x="0" y="448131"/>
                </a:cubicBezTo>
                <a:lnTo>
                  <a:pt x="0" y="89628"/>
                </a:lnTo>
                <a:cubicBezTo>
                  <a:pt x="0" y="40161"/>
                  <a:pt x="40161" y="0"/>
                  <a:pt x="8962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48962" y="582572"/>
            <a:ext cx="336099" cy="268879"/>
          </a:xfrm>
          <a:custGeom>
            <a:avLst/>
            <a:gdLst/>
            <a:ahLst/>
            <a:cxnLst/>
            <a:rect l="l" t="t" r="r" b="b"/>
            <a:pathLst>
              <a:path w="336099" h="268879">
                <a:moveTo>
                  <a:pt x="201660" y="16805"/>
                </a:moveTo>
                <a:lnTo>
                  <a:pt x="268879" y="16805"/>
                </a:lnTo>
                <a:cubicBezTo>
                  <a:pt x="278175" y="16805"/>
                  <a:pt x="285684" y="24315"/>
                  <a:pt x="285684" y="33610"/>
                </a:cubicBezTo>
                <a:cubicBezTo>
                  <a:pt x="285684" y="42905"/>
                  <a:pt x="278175" y="50415"/>
                  <a:pt x="268879" y="50415"/>
                </a:cubicBezTo>
                <a:lnTo>
                  <a:pt x="209222" y="50415"/>
                </a:lnTo>
                <a:cubicBezTo>
                  <a:pt x="206491" y="63964"/>
                  <a:pt x="197196" y="75150"/>
                  <a:pt x="184855" y="80506"/>
                </a:cubicBezTo>
                <a:lnTo>
                  <a:pt x="184855" y="235269"/>
                </a:lnTo>
                <a:lnTo>
                  <a:pt x="268879" y="235269"/>
                </a:lnTo>
                <a:cubicBezTo>
                  <a:pt x="278175" y="235269"/>
                  <a:pt x="285684" y="242779"/>
                  <a:pt x="285684" y="252074"/>
                </a:cubicBezTo>
                <a:cubicBezTo>
                  <a:pt x="285684" y="261370"/>
                  <a:pt x="278175" y="268879"/>
                  <a:pt x="268879" y="268879"/>
                </a:cubicBezTo>
                <a:lnTo>
                  <a:pt x="67220" y="268879"/>
                </a:lnTo>
                <a:cubicBezTo>
                  <a:pt x="57925" y="268879"/>
                  <a:pt x="50415" y="261370"/>
                  <a:pt x="50415" y="252074"/>
                </a:cubicBezTo>
                <a:cubicBezTo>
                  <a:pt x="50415" y="242779"/>
                  <a:pt x="57925" y="235269"/>
                  <a:pt x="67220" y="235269"/>
                </a:cubicBezTo>
                <a:lnTo>
                  <a:pt x="151245" y="235269"/>
                </a:lnTo>
                <a:lnTo>
                  <a:pt x="151245" y="80506"/>
                </a:lnTo>
                <a:cubicBezTo>
                  <a:pt x="138904" y="75097"/>
                  <a:pt x="129608" y="63911"/>
                  <a:pt x="126877" y="50415"/>
                </a:cubicBezTo>
                <a:lnTo>
                  <a:pt x="67220" y="50415"/>
                </a:lnTo>
                <a:cubicBezTo>
                  <a:pt x="57925" y="50415"/>
                  <a:pt x="50415" y="42905"/>
                  <a:pt x="50415" y="33610"/>
                </a:cubicBezTo>
                <a:cubicBezTo>
                  <a:pt x="50415" y="24315"/>
                  <a:pt x="57925" y="16805"/>
                  <a:pt x="67220" y="16805"/>
                </a:cubicBezTo>
                <a:lnTo>
                  <a:pt x="134440" y="16805"/>
                </a:lnTo>
                <a:cubicBezTo>
                  <a:pt x="142107" y="6617"/>
                  <a:pt x="154291" y="0"/>
                  <a:pt x="168050" y="0"/>
                </a:cubicBezTo>
                <a:cubicBezTo>
                  <a:pt x="181809" y="0"/>
                  <a:pt x="193992" y="6617"/>
                  <a:pt x="201660" y="16805"/>
                </a:cubicBezTo>
                <a:close/>
                <a:moveTo>
                  <a:pt x="230858" y="168050"/>
                </a:moveTo>
                <a:lnTo>
                  <a:pt x="306901" y="168050"/>
                </a:lnTo>
                <a:lnTo>
                  <a:pt x="268879" y="102825"/>
                </a:lnTo>
                <a:lnTo>
                  <a:pt x="230858" y="168050"/>
                </a:lnTo>
                <a:close/>
                <a:moveTo>
                  <a:pt x="268879" y="218465"/>
                </a:moveTo>
                <a:cubicBezTo>
                  <a:pt x="235847" y="218465"/>
                  <a:pt x="208382" y="200609"/>
                  <a:pt x="202710" y="177030"/>
                </a:cubicBezTo>
                <a:cubicBezTo>
                  <a:pt x="201344" y="171253"/>
                  <a:pt x="203235" y="165319"/>
                  <a:pt x="206228" y="160172"/>
                </a:cubicBezTo>
                <a:lnTo>
                  <a:pt x="256223" y="74467"/>
                </a:lnTo>
                <a:cubicBezTo>
                  <a:pt x="258849" y="69951"/>
                  <a:pt x="263680" y="67220"/>
                  <a:pt x="268879" y="67220"/>
                </a:cubicBezTo>
                <a:cubicBezTo>
                  <a:pt x="274078" y="67220"/>
                  <a:pt x="278910" y="70003"/>
                  <a:pt x="281536" y="74467"/>
                </a:cubicBezTo>
                <a:lnTo>
                  <a:pt x="331530" y="160172"/>
                </a:lnTo>
                <a:cubicBezTo>
                  <a:pt x="334524" y="165319"/>
                  <a:pt x="336414" y="171253"/>
                  <a:pt x="335049" y="177030"/>
                </a:cubicBezTo>
                <a:cubicBezTo>
                  <a:pt x="329377" y="200557"/>
                  <a:pt x="301912" y="218465"/>
                  <a:pt x="268879" y="218465"/>
                </a:cubicBezTo>
                <a:close/>
                <a:moveTo>
                  <a:pt x="66590" y="102825"/>
                </a:moveTo>
                <a:lnTo>
                  <a:pt x="28568" y="168050"/>
                </a:lnTo>
                <a:lnTo>
                  <a:pt x="104663" y="168050"/>
                </a:lnTo>
                <a:lnTo>
                  <a:pt x="66590" y="102825"/>
                </a:lnTo>
                <a:close/>
                <a:moveTo>
                  <a:pt x="473" y="177030"/>
                </a:moveTo>
                <a:cubicBezTo>
                  <a:pt x="-893" y="171253"/>
                  <a:pt x="998" y="165319"/>
                  <a:pt x="3991" y="160172"/>
                </a:cubicBezTo>
                <a:lnTo>
                  <a:pt x="53986" y="74467"/>
                </a:lnTo>
                <a:cubicBezTo>
                  <a:pt x="56612" y="69951"/>
                  <a:pt x="61443" y="67220"/>
                  <a:pt x="66642" y="67220"/>
                </a:cubicBezTo>
                <a:cubicBezTo>
                  <a:pt x="71841" y="67220"/>
                  <a:pt x="76673" y="70003"/>
                  <a:pt x="79298" y="74467"/>
                </a:cubicBezTo>
                <a:lnTo>
                  <a:pt x="129293" y="160172"/>
                </a:lnTo>
                <a:cubicBezTo>
                  <a:pt x="132287" y="165319"/>
                  <a:pt x="134177" y="171253"/>
                  <a:pt x="132812" y="177030"/>
                </a:cubicBezTo>
                <a:cubicBezTo>
                  <a:pt x="127140" y="200557"/>
                  <a:pt x="99674" y="218465"/>
                  <a:pt x="66642" y="218465"/>
                </a:cubicBezTo>
                <a:cubicBezTo>
                  <a:pt x="33610" y="218465"/>
                  <a:pt x="6144" y="200609"/>
                  <a:pt x="473" y="177030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65144" y="448132"/>
            <a:ext cx="6184226" cy="537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23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会计基础与信息质量要求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48132" y="1120331"/>
            <a:ext cx="1434023" cy="44813"/>
          </a:xfrm>
          <a:custGeom>
            <a:avLst/>
            <a:gdLst/>
            <a:ahLst/>
            <a:cxnLst/>
            <a:rect l="l" t="t" r="r" b="b"/>
            <a:pathLst>
              <a:path w="1434023" h="44813">
                <a:moveTo>
                  <a:pt x="0" y="0"/>
                </a:moveTo>
                <a:lnTo>
                  <a:pt x="1434023" y="0"/>
                </a:lnTo>
                <a:lnTo>
                  <a:pt x="1434023" y="44813"/>
                </a:lnTo>
                <a:lnTo>
                  <a:pt x="0" y="44813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448132" y="1456430"/>
            <a:ext cx="7539826" cy="7237337"/>
          </a:xfrm>
          <a:custGeom>
            <a:avLst/>
            <a:gdLst/>
            <a:ahLst/>
            <a:cxnLst/>
            <a:rect l="l" t="t" r="r" b="b"/>
            <a:pathLst>
              <a:path w="7539826" h="7237337">
                <a:moveTo>
                  <a:pt x="44813" y="0"/>
                </a:moveTo>
                <a:lnTo>
                  <a:pt x="7495013" y="0"/>
                </a:lnTo>
                <a:cubicBezTo>
                  <a:pt x="7519763" y="0"/>
                  <a:pt x="7539826" y="20064"/>
                  <a:pt x="7539826" y="44813"/>
                </a:cubicBezTo>
                <a:lnTo>
                  <a:pt x="7539826" y="7102867"/>
                </a:lnTo>
                <a:cubicBezTo>
                  <a:pt x="7539826" y="7177133"/>
                  <a:pt x="7479622" y="7237337"/>
                  <a:pt x="7405357" y="7237337"/>
                </a:cubicBezTo>
                <a:lnTo>
                  <a:pt x="134470" y="7237337"/>
                </a:lnTo>
                <a:cubicBezTo>
                  <a:pt x="60204" y="7237337"/>
                  <a:pt x="0" y="7177133"/>
                  <a:pt x="0" y="7102867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8050" dist="1120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48132" y="1456430"/>
            <a:ext cx="7539826" cy="44813"/>
          </a:xfrm>
          <a:custGeom>
            <a:avLst/>
            <a:gdLst/>
            <a:ahLst/>
            <a:cxnLst/>
            <a:rect l="l" t="t" r="r" b="b"/>
            <a:pathLst>
              <a:path w="7539826" h="44813">
                <a:moveTo>
                  <a:pt x="44813" y="0"/>
                </a:moveTo>
                <a:lnTo>
                  <a:pt x="7495013" y="0"/>
                </a:lnTo>
                <a:cubicBezTo>
                  <a:pt x="7519763" y="0"/>
                  <a:pt x="7539826" y="20064"/>
                  <a:pt x="7539826" y="44813"/>
                </a:cubicBezTo>
                <a:lnTo>
                  <a:pt x="7539826" y="44813"/>
                </a:lnTo>
                <a:lnTo>
                  <a:pt x="0" y="44813"/>
                </a:ln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8" name="Shape 6"/>
          <p:cNvSpPr/>
          <p:nvPr/>
        </p:nvSpPr>
        <p:spPr>
          <a:xfrm>
            <a:off x="761825" y="1781326"/>
            <a:ext cx="336099" cy="336099"/>
          </a:xfrm>
          <a:custGeom>
            <a:avLst/>
            <a:gdLst/>
            <a:ahLst/>
            <a:cxnLst/>
            <a:rect l="l" t="t" r="r" b="b"/>
            <a:pathLst>
              <a:path w="336099" h="336099">
                <a:moveTo>
                  <a:pt x="168050" y="92756"/>
                </a:moveTo>
                <a:lnTo>
                  <a:pt x="168050" y="295794"/>
                </a:lnTo>
                <a:lnTo>
                  <a:pt x="168378" y="295662"/>
                </a:lnTo>
                <a:cubicBezTo>
                  <a:pt x="204220" y="280761"/>
                  <a:pt x="242687" y="273081"/>
                  <a:pt x="281483" y="273081"/>
                </a:cubicBezTo>
                <a:lnTo>
                  <a:pt x="294087" y="273081"/>
                </a:lnTo>
                <a:lnTo>
                  <a:pt x="294087" y="63019"/>
                </a:lnTo>
                <a:lnTo>
                  <a:pt x="281483" y="63019"/>
                </a:lnTo>
                <a:cubicBezTo>
                  <a:pt x="253781" y="63019"/>
                  <a:pt x="226276" y="68533"/>
                  <a:pt x="200675" y="79167"/>
                </a:cubicBezTo>
                <a:cubicBezTo>
                  <a:pt x="189647" y="83762"/>
                  <a:pt x="178750" y="88292"/>
                  <a:pt x="168050" y="92756"/>
                </a:cubicBezTo>
                <a:close/>
                <a:moveTo>
                  <a:pt x="151573" y="40371"/>
                </a:moveTo>
                <a:lnTo>
                  <a:pt x="168050" y="47264"/>
                </a:lnTo>
                <a:lnTo>
                  <a:pt x="184526" y="40371"/>
                </a:lnTo>
                <a:cubicBezTo>
                  <a:pt x="215248" y="27571"/>
                  <a:pt x="248201" y="21006"/>
                  <a:pt x="281483" y="21006"/>
                </a:cubicBezTo>
                <a:lnTo>
                  <a:pt x="304590" y="21006"/>
                </a:lnTo>
                <a:cubicBezTo>
                  <a:pt x="321986" y="21006"/>
                  <a:pt x="336099" y="35120"/>
                  <a:pt x="336099" y="52516"/>
                </a:cubicBezTo>
                <a:lnTo>
                  <a:pt x="336099" y="283584"/>
                </a:lnTo>
                <a:cubicBezTo>
                  <a:pt x="336099" y="300979"/>
                  <a:pt x="321986" y="315093"/>
                  <a:pt x="304590" y="315093"/>
                </a:cubicBezTo>
                <a:lnTo>
                  <a:pt x="281483" y="315093"/>
                </a:lnTo>
                <a:cubicBezTo>
                  <a:pt x="248201" y="315093"/>
                  <a:pt x="215248" y="321657"/>
                  <a:pt x="184526" y="334458"/>
                </a:cubicBezTo>
                <a:lnTo>
                  <a:pt x="176124" y="337937"/>
                </a:lnTo>
                <a:cubicBezTo>
                  <a:pt x="170938" y="340104"/>
                  <a:pt x="165161" y="340104"/>
                  <a:pt x="159975" y="337937"/>
                </a:cubicBezTo>
                <a:lnTo>
                  <a:pt x="151573" y="334458"/>
                </a:lnTo>
                <a:cubicBezTo>
                  <a:pt x="120851" y="321657"/>
                  <a:pt x="87898" y="315093"/>
                  <a:pt x="54616" y="315093"/>
                </a:cubicBezTo>
                <a:lnTo>
                  <a:pt x="31509" y="315093"/>
                </a:lnTo>
                <a:cubicBezTo>
                  <a:pt x="14114" y="315093"/>
                  <a:pt x="0" y="300979"/>
                  <a:pt x="0" y="283584"/>
                </a:cubicBezTo>
                <a:lnTo>
                  <a:pt x="0" y="52516"/>
                </a:lnTo>
                <a:cubicBezTo>
                  <a:pt x="0" y="35120"/>
                  <a:pt x="14114" y="21006"/>
                  <a:pt x="31509" y="21006"/>
                </a:cubicBezTo>
                <a:lnTo>
                  <a:pt x="54616" y="21006"/>
                </a:lnTo>
                <a:cubicBezTo>
                  <a:pt x="87898" y="21006"/>
                  <a:pt x="120851" y="27571"/>
                  <a:pt x="151573" y="40371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9" name="Text 7"/>
          <p:cNvSpPr/>
          <p:nvPr/>
        </p:nvSpPr>
        <p:spPr>
          <a:xfrm>
            <a:off x="1271575" y="1747716"/>
            <a:ext cx="1512447" cy="403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646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会计基础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17012" y="2375101"/>
            <a:ext cx="7002068" cy="2240662"/>
          </a:xfrm>
          <a:custGeom>
            <a:avLst/>
            <a:gdLst/>
            <a:ahLst/>
            <a:cxnLst/>
            <a:rect l="l" t="t" r="r" b="b"/>
            <a:pathLst>
              <a:path w="7002068" h="2240662">
                <a:moveTo>
                  <a:pt x="134440" y="0"/>
                </a:moveTo>
                <a:lnTo>
                  <a:pt x="6867628" y="0"/>
                </a:lnTo>
                <a:cubicBezTo>
                  <a:pt x="6941877" y="0"/>
                  <a:pt x="7002068" y="60191"/>
                  <a:pt x="7002068" y="134440"/>
                </a:cubicBezTo>
                <a:lnTo>
                  <a:pt x="7002068" y="2106222"/>
                </a:lnTo>
                <a:cubicBezTo>
                  <a:pt x="7002068" y="2180471"/>
                  <a:pt x="6941877" y="2240662"/>
                  <a:pt x="6867628" y="2240662"/>
                </a:cubicBezTo>
                <a:lnTo>
                  <a:pt x="134440" y="2240662"/>
                </a:lnTo>
                <a:cubicBezTo>
                  <a:pt x="60191" y="2240662"/>
                  <a:pt x="0" y="2180471"/>
                  <a:pt x="0" y="2106222"/>
                </a:cubicBezTo>
                <a:lnTo>
                  <a:pt x="0" y="134440"/>
                </a:lnTo>
                <a:cubicBezTo>
                  <a:pt x="0" y="60191"/>
                  <a:pt x="60191" y="0"/>
                  <a:pt x="13444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1" name="Shape 9"/>
          <p:cNvSpPr/>
          <p:nvPr/>
        </p:nvSpPr>
        <p:spPr>
          <a:xfrm>
            <a:off x="1002696" y="2688794"/>
            <a:ext cx="302489" cy="268879"/>
          </a:xfrm>
          <a:custGeom>
            <a:avLst/>
            <a:gdLst/>
            <a:ahLst/>
            <a:cxnLst/>
            <a:rect l="l" t="t" r="r" b="b"/>
            <a:pathLst>
              <a:path w="302489" h="268879">
                <a:moveTo>
                  <a:pt x="162535" y="-9925"/>
                </a:moveTo>
                <a:cubicBezTo>
                  <a:pt x="160382" y="-14127"/>
                  <a:pt x="156024" y="-16805"/>
                  <a:pt x="151297" y="-16805"/>
                </a:cubicBezTo>
                <a:cubicBezTo>
                  <a:pt x="146571" y="-16805"/>
                  <a:pt x="142212" y="-14127"/>
                  <a:pt x="140059" y="-9925"/>
                </a:cubicBezTo>
                <a:lnTo>
                  <a:pt x="101407" y="65802"/>
                </a:lnTo>
                <a:lnTo>
                  <a:pt x="17435" y="79141"/>
                </a:lnTo>
                <a:cubicBezTo>
                  <a:pt x="12761" y="79876"/>
                  <a:pt x="8875" y="83185"/>
                  <a:pt x="7405" y="87701"/>
                </a:cubicBezTo>
                <a:cubicBezTo>
                  <a:pt x="5934" y="92217"/>
                  <a:pt x="7142" y="97154"/>
                  <a:pt x="10451" y="100515"/>
                </a:cubicBezTo>
                <a:lnTo>
                  <a:pt x="70528" y="160645"/>
                </a:lnTo>
                <a:lnTo>
                  <a:pt x="57294" y="244617"/>
                </a:lnTo>
                <a:cubicBezTo>
                  <a:pt x="56559" y="249291"/>
                  <a:pt x="58502" y="254018"/>
                  <a:pt x="62336" y="256801"/>
                </a:cubicBezTo>
                <a:cubicBezTo>
                  <a:pt x="66170" y="259584"/>
                  <a:pt x="71211" y="260004"/>
                  <a:pt x="75465" y="257851"/>
                </a:cubicBezTo>
                <a:lnTo>
                  <a:pt x="151297" y="219305"/>
                </a:lnTo>
                <a:lnTo>
                  <a:pt x="227077" y="257851"/>
                </a:lnTo>
                <a:cubicBezTo>
                  <a:pt x="231278" y="260004"/>
                  <a:pt x="236372" y="259584"/>
                  <a:pt x="240206" y="256801"/>
                </a:cubicBezTo>
                <a:cubicBezTo>
                  <a:pt x="244040" y="254018"/>
                  <a:pt x="245983" y="249344"/>
                  <a:pt x="245247" y="244617"/>
                </a:cubicBezTo>
                <a:lnTo>
                  <a:pt x="231961" y="160645"/>
                </a:lnTo>
                <a:lnTo>
                  <a:pt x="292039" y="100515"/>
                </a:lnTo>
                <a:cubicBezTo>
                  <a:pt x="295400" y="97154"/>
                  <a:pt x="296555" y="92217"/>
                  <a:pt x="295085" y="87701"/>
                </a:cubicBezTo>
                <a:cubicBezTo>
                  <a:pt x="293614" y="83185"/>
                  <a:pt x="289781" y="79876"/>
                  <a:pt x="285054" y="79141"/>
                </a:cubicBezTo>
                <a:lnTo>
                  <a:pt x="201134" y="65802"/>
                </a:lnTo>
                <a:lnTo>
                  <a:pt x="162535" y="-9925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2" name="Text 10"/>
          <p:cNvSpPr/>
          <p:nvPr/>
        </p:nvSpPr>
        <p:spPr>
          <a:xfrm>
            <a:off x="1456430" y="2643981"/>
            <a:ext cx="1478837" cy="3585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1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权责发生制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85891" y="3181739"/>
            <a:ext cx="6565139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88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确认时点 = </a:t>
            </a:r>
            <a:r>
              <a:rPr lang="en-US" sz="1588" b="1" dirty="0">
                <a:solidFill>
                  <a:srgbClr val="5E7C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权利/责任发生</a:t>
            </a:r>
            <a:r>
              <a:rPr lang="en-US" sz="1588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，≠ 现金收付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985891" y="3674685"/>
            <a:ext cx="6464309" cy="672198"/>
          </a:xfrm>
          <a:custGeom>
            <a:avLst/>
            <a:gdLst/>
            <a:ahLst/>
            <a:cxnLst/>
            <a:rect l="l" t="t" r="r" b="b"/>
            <a:pathLst>
              <a:path w="6464309" h="672198">
                <a:moveTo>
                  <a:pt x="89624" y="0"/>
                </a:moveTo>
                <a:lnTo>
                  <a:pt x="6374685" y="0"/>
                </a:lnTo>
                <a:cubicBezTo>
                  <a:pt x="6424183" y="0"/>
                  <a:pt x="6464309" y="40126"/>
                  <a:pt x="6464309" y="89624"/>
                </a:cubicBezTo>
                <a:lnTo>
                  <a:pt x="6464309" y="582574"/>
                </a:lnTo>
                <a:cubicBezTo>
                  <a:pt x="6464309" y="632072"/>
                  <a:pt x="6424183" y="672198"/>
                  <a:pt x="6374685" y="672198"/>
                </a:cubicBezTo>
                <a:lnTo>
                  <a:pt x="89624" y="672198"/>
                </a:lnTo>
                <a:cubicBezTo>
                  <a:pt x="40126" y="672198"/>
                  <a:pt x="0" y="632072"/>
                  <a:pt x="0" y="582574"/>
                </a:cubicBezTo>
                <a:lnTo>
                  <a:pt x="0" y="89624"/>
                </a:lnTo>
                <a:cubicBezTo>
                  <a:pt x="0" y="40126"/>
                  <a:pt x="40126" y="0"/>
                  <a:pt x="89624" y="0"/>
                </a:cubicBezTo>
                <a:close/>
              </a:path>
            </a:pathLst>
          </a:custGeom>
          <a:solidFill>
            <a:srgbClr val="EFEFEF">
              <a:alpha val="20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1187551" y="3898751"/>
            <a:ext cx="179253" cy="179253"/>
          </a:xfrm>
          <a:custGeom>
            <a:avLst/>
            <a:gdLst/>
            <a:ahLst/>
            <a:cxnLst/>
            <a:rect l="l" t="t" r="r" b="b"/>
            <a:pathLst>
              <a:path w="179253" h="179253">
                <a:moveTo>
                  <a:pt x="89626" y="179253"/>
                </a:moveTo>
                <a:cubicBezTo>
                  <a:pt x="139093" y="179253"/>
                  <a:pt x="179253" y="139093"/>
                  <a:pt x="179253" y="89626"/>
                </a:cubicBezTo>
                <a:cubicBezTo>
                  <a:pt x="179253" y="40160"/>
                  <a:pt x="139093" y="0"/>
                  <a:pt x="89626" y="0"/>
                </a:cubicBezTo>
                <a:cubicBezTo>
                  <a:pt x="40160" y="0"/>
                  <a:pt x="0" y="40160"/>
                  <a:pt x="0" y="89626"/>
                </a:cubicBezTo>
                <a:cubicBezTo>
                  <a:pt x="0" y="139093"/>
                  <a:pt x="40160" y="179253"/>
                  <a:pt x="89626" y="179253"/>
                </a:cubicBezTo>
                <a:close/>
                <a:moveTo>
                  <a:pt x="89626" y="47614"/>
                </a:moveTo>
                <a:cubicBezTo>
                  <a:pt x="94283" y="47614"/>
                  <a:pt x="98029" y="51360"/>
                  <a:pt x="98029" y="56017"/>
                </a:cubicBezTo>
                <a:lnTo>
                  <a:pt x="98029" y="95228"/>
                </a:lnTo>
                <a:cubicBezTo>
                  <a:pt x="98029" y="99884"/>
                  <a:pt x="94283" y="103631"/>
                  <a:pt x="89626" y="103631"/>
                </a:cubicBezTo>
                <a:cubicBezTo>
                  <a:pt x="84970" y="103631"/>
                  <a:pt x="81224" y="99884"/>
                  <a:pt x="81224" y="95228"/>
                </a:cubicBezTo>
                <a:lnTo>
                  <a:pt x="81224" y="56017"/>
                </a:lnTo>
                <a:cubicBezTo>
                  <a:pt x="81224" y="51360"/>
                  <a:pt x="84970" y="47614"/>
                  <a:pt x="89626" y="47614"/>
                </a:cubicBezTo>
                <a:close/>
                <a:moveTo>
                  <a:pt x="80279" y="123236"/>
                </a:moveTo>
                <a:cubicBezTo>
                  <a:pt x="80066" y="119767"/>
                  <a:pt x="81796" y="116465"/>
                  <a:pt x="84771" y="114666"/>
                </a:cubicBezTo>
                <a:cubicBezTo>
                  <a:pt x="87745" y="112867"/>
                  <a:pt x="91473" y="112867"/>
                  <a:pt x="94447" y="114666"/>
                </a:cubicBezTo>
                <a:cubicBezTo>
                  <a:pt x="97421" y="116465"/>
                  <a:pt x="99152" y="119767"/>
                  <a:pt x="98939" y="123236"/>
                </a:cubicBezTo>
                <a:cubicBezTo>
                  <a:pt x="99152" y="126706"/>
                  <a:pt x="97421" y="130007"/>
                  <a:pt x="94447" y="131807"/>
                </a:cubicBezTo>
                <a:cubicBezTo>
                  <a:pt x="91473" y="133606"/>
                  <a:pt x="87745" y="133606"/>
                  <a:pt x="84771" y="131807"/>
                </a:cubicBezTo>
                <a:cubicBezTo>
                  <a:pt x="81796" y="130007"/>
                  <a:pt x="80066" y="126706"/>
                  <a:pt x="80279" y="123236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6" name="Text 14"/>
          <p:cNvSpPr/>
          <p:nvPr/>
        </p:nvSpPr>
        <p:spPr>
          <a:xfrm>
            <a:off x="1478837" y="3853938"/>
            <a:ext cx="4190037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88" b="1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案例：</a:t>
            </a:r>
            <a:r>
              <a:rPr lang="en-US" sz="1588" dirty="0">
                <a:solidFill>
                  <a:srgbClr val="EFEFE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12月赊销，次年1月收款→12月确认收入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17012" y="4839829"/>
            <a:ext cx="7002068" cy="2195848"/>
          </a:xfrm>
          <a:custGeom>
            <a:avLst/>
            <a:gdLst/>
            <a:ahLst/>
            <a:cxnLst/>
            <a:rect l="l" t="t" r="r" b="b"/>
            <a:pathLst>
              <a:path w="7002068" h="2195848">
                <a:moveTo>
                  <a:pt x="134430" y="0"/>
                </a:moveTo>
                <a:lnTo>
                  <a:pt x="6867638" y="0"/>
                </a:lnTo>
                <a:cubicBezTo>
                  <a:pt x="6941881" y="0"/>
                  <a:pt x="7002068" y="60186"/>
                  <a:pt x="7002068" y="134430"/>
                </a:cubicBezTo>
                <a:lnTo>
                  <a:pt x="7002068" y="2061419"/>
                </a:lnTo>
                <a:cubicBezTo>
                  <a:pt x="7002068" y="2135662"/>
                  <a:pt x="6941881" y="2195848"/>
                  <a:pt x="6867638" y="2195848"/>
                </a:cubicBezTo>
                <a:lnTo>
                  <a:pt x="134430" y="2195848"/>
                </a:lnTo>
                <a:cubicBezTo>
                  <a:pt x="60186" y="2195848"/>
                  <a:pt x="0" y="2135662"/>
                  <a:pt x="0" y="2061419"/>
                </a:cubicBezTo>
                <a:lnTo>
                  <a:pt x="0" y="134430"/>
                </a:lnTo>
                <a:cubicBezTo>
                  <a:pt x="0" y="60236"/>
                  <a:pt x="60236" y="0"/>
                  <a:pt x="134430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1019501" y="5153522"/>
            <a:ext cx="268879" cy="268879"/>
          </a:xfrm>
          <a:custGeom>
            <a:avLst/>
            <a:gdLst/>
            <a:ahLst/>
            <a:cxnLst/>
            <a:rect l="l" t="t" r="r" b="b"/>
            <a:pathLst>
              <a:path w="268879" h="268879">
                <a:moveTo>
                  <a:pt x="0" y="220355"/>
                </a:moveTo>
                <a:lnTo>
                  <a:pt x="0" y="57504"/>
                </a:lnTo>
                <a:cubicBezTo>
                  <a:pt x="0" y="45321"/>
                  <a:pt x="12656" y="37233"/>
                  <a:pt x="24315" y="40700"/>
                </a:cubicBezTo>
                <a:cubicBezTo>
                  <a:pt x="70371" y="54459"/>
                  <a:pt x="102930" y="43588"/>
                  <a:pt x="135700" y="32665"/>
                </a:cubicBezTo>
                <a:cubicBezTo>
                  <a:pt x="169573" y="21374"/>
                  <a:pt x="203655" y="10030"/>
                  <a:pt x="252967" y="25785"/>
                </a:cubicBezTo>
                <a:cubicBezTo>
                  <a:pt x="262683" y="28884"/>
                  <a:pt x="268879" y="38284"/>
                  <a:pt x="268879" y="48524"/>
                </a:cubicBezTo>
                <a:lnTo>
                  <a:pt x="268879" y="211375"/>
                </a:lnTo>
                <a:cubicBezTo>
                  <a:pt x="268879" y="223559"/>
                  <a:pt x="256223" y="231646"/>
                  <a:pt x="244617" y="228180"/>
                </a:cubicBezTo>
                <a:cubicBezTo>
                  <a:pt x="198561" y="214421"/>
                  <a:pt x="165949" y="225292"/>
                  <a:pt x="133232" y="236215"/>
                </a:cubicBezTo>
                <a:cubicBezTo>
                  <a:pt x="99359" y="247506"/>
                  <a:pt x="65277" y="258849"/>
                  <a:pt x="15965" y="243094"/>
                </a:cubicBezTo>
                <a:cubicBezTo>
                  <a:pt x="6249" y="239996"/>
                  <a:pt x="53" y="230596"/>
                  <a:pt x="53" y="220355"/>
                </a:cubicBezTo>
                <a:close/>
                <a:moveTo>
                  <a:pt x="176452" y="134440"/>
                </a:moveTo>
                <a:cubicBezTo>
                  <a:pt x="176452" y="106606"/>
                  <a:pt x="157652" y="84025"/>
                  <a:pt x="134440" y="84025"/>
                </a:cubicBezTo>
                <a:cubicBezTo>
                  <a:pt x="111228" y="84025"/>
                  <a:pt x="92427" y="106606"/>
                  <a:pt x="92427" y="134440"/>
                </a:cubicBezTo>
                <a:cubicBezTo>
                  <a:pt x="92427" y="162273"/>
                  <a:pt x="111228" y="184855"/>
                  <a:pt x="134440" y="184855"/>
                </a:cubicBezTo>
                <a:cubicBezTo>
                  <a:pt x="157652" y="184855"/>
                  <a:pt x="176452" y="162273"/>
                  <a:pt x="176452" y="134440"/>
                </a:cubicBezTo>
                <a:close/>
                <a:moveTo>
                  <a:pt x="63019" y="217204"/>
                </a:moveTo>
                <a:cubicBezTo>
                  <a:pt x="65329" y="217204"/>
                  <a:pt x="67167" y="215209"/>
                  <a:pt x="66800" y="212950"/>
                </a:cubicBezTo>
                <a:cubicBezTo>
                  <a:pt x="64384" y="198351"/>
                  <a:pt x="52621" y="186955"/>
                  <a:pt x="37811" y="185117"/>
                </a:cubicBezTo>
                <a:cubicBezTo>
                  <a:pt x="35500" y="184855"/>
                  <a:pt x="33610" y="186745"/>
                  <a:pt x="33610" y="189056"/>
                </a:cubicBezTo>
                <a:lnTo>
                  <a:pt x="33610" y="210010"/>
                </a:lnTo>
                <a:cubicBezTo>
                  <a:pt x="33610" y="211900"/>
                  <a:pt x="34870" y="213581"/>
                  <a:pt x="36761" y="214053"/>
                </a:cubicBezTo>
                <a:cubicBezTo>
                  <a:pt x="46161" y="216259"/>
                  <a:pt x="54774" y="217257"/>
                  <a:pt x="63019" y="217257"/>
                </a:cubicBezTo>
                <a:close/>
                <a:moveTo>
                  <a:pt x="230280" y="190369"/>
                </a:moveTo>
                <a:cubicBezTo>
                  <a:pt x="232906" y="190789"/>
                  <a:pt x="235269" y="188793"/>
                  <a:pt x="235269" y="186167"/>
                </a:cubicBezTo>
                <a:lnTo>
                  <a:pt x="235269" y="163796"/>
                </a:lnTo>
                <a:cubicBezTo>
                  <a:pt x="235269" y="161485"/>
                  <a:pt x="233379" y="159542"/>
                  <a:pt x="231068" y="159857"/>
                </a:cubicBezTo>
                <a:cubicBezTo>
                  <a:pt x="217834" y="161485"/>
                  <a:pt x="206964" y="170833"/>
                  <a:pt x="203130" y="183279"/>
                </a:cubicBezTo>
                <a:cubicBezTo>
                  <a:pt x="202395" y="185747"/>
                  <a:pt x="204338" y="188058"/>
                  <a:pt x="206911" y="188111"/>
                </a:cubicBezTo>
                <a:cubicBezTo>
                  <a:pt x="214368" y="188321"/>
                  <a:pt x="222141" y="189003"/>
                  <a:pt x="230228" y="190369"/>
                </a:cubicBezTo>
                <a:close/>
                <a:moveTo>
                  <a:pt x="235269" y="79824"/>
                </a:moveTo>
                <a:lnTo>
                  <a:pt x="235269" y="58870"/>
                </a:lnTo>
                <a:cubicBezTo>
                  <a:pt x="235269" y="56979"/>
                  <a:pt x="233957" y="55299"/>
                  <a:pt x="232119" y="54826"/>
                </a:cubicBezTo>
                <a:cubicBezTo>
                  <a:pt x="222718" y="52621"/>
                  <a:pt x="214106" y="51623"/>
                  <a:pt x="205861" y="51623"/>
                </a:cubicBezTo>
                <a:cubicBezTo>
                  <a:pt x="203550" y="51623"/>
                  <a:pt x="201712" y="53618"/>
                  <a:pt x="202080" y="55876"/>
                </a:cubicBezTo>
                <a:cubicBezTo>
                  <a:pt x="204495" y="70476"/>
                  <a:pt x="216259" y="81872"/>
                  <a:pt x="231068" y="83710"/>
                </a:cubicBezTo>
                <a:cubicBezTo>
                  <a:pt x="233379" y="83972"/>
                  <a:pt x="235269" y="82082"/>
                  <a:pt x="235269" y="79771"/>
                </a:cubicBezTo>
                <a:close/>
                <a:moveTo>
                  <a:pt x="65749" y="85548"/>
                </a:moveTo>
                <a:cubicBezTo>
                  <a:pt x="66485" y="83080"/>
                  <a:pt x="64542" y="80769"/>
                  <a:pt x="61968" y="80716"/>
                </a:cubicBezTo>
                <a:cubicBezTo>
                  <a:pt x="54511" y="80506"/>
                  <a:pt x="46739" y="79824"/>
                  <a:pt x="38651" y="78458"/>
                </a:cubicBezTo>
                <a:cubicBezTo>
                  <a:pt x="36026" y="78038"/>
                  <a:pt x="33662" y="80034"/>
                  <a:pt x="33662" y="82659"/>
                </a:cubicBezTo>
                <a:lnTo>
                  <a:pt x="33610" y="105031"/>
                </a:lnTo>
                <a:cubicBezTo>
                  <a:pt x="33610" y="107342"/>
                  <a:pt x="35500" y="109285"/>
                  <a:pt x="37811" y="108970"/>
                </a:cubicBezTo>
                <a:cubicBezTo>
                  <a:pt x="51045" y="107342"/>
                  <a:pt x="61916" y="97994"/>
                  <a:pt x="65749" y="85548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19" name="Text 17"/>
          <p:cNvSpPr/>
          <p:nvPr/>
        </p:nvSpPr>
        <p:spPr>
          <a:xfrm>
            <a:off x="1456430" y="5108708"/>
            <a:ext cx="1478837" cy="3585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117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收付实现制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985891" y="5646467"/>
            <a:ext cx="6565139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88" dirty="0">
                <a:solidFill>
                  <a:srgbClr val="212121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收入/费用 = 实际收到/支付现金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985891" y="6094600"/>
            <a:ext cx="6464309" cy="672198"/>
          </a:xfrm>
          <a:custGeom>
            <a:avLst/>
            <a:gdLst/>
            <a:ahLst/>
            <a:cxnLst/>
            <a:rect l="l" t="t" r="r" b="b"/>
            <a:pathLst>
              <a:path w="6464309" h="672198">
                <a:moveTo>
                  <a:pt x="89624" y="0"/>
                </a:moveTo>
                <a:lnTo>
                  <a:pt x="6374685" y="0"/>
                </a:lnTo>
                <a:cubicBezTo>
                  <a:pt x="6424183" y="0"/>
                  <a:pt x="6464309" y="40126"/>
                  <a:pt x="6464309" y="89624"/>
                </a:cubicBezTo>
                <a:lnTo>
                  <a:pt x="6464309" y="582574"/>
                </a:lnTo>
                <a:cubicBezTo>
                  <a:pt x="6464309" y="632072"/>
                  <a:pt x="6424183" y="672198"/>
                  <a:pt x="6374685" y="672198"/>
                </a:cubicBezTo>
                <a:lnTo>
                  <a:pt x="89624" y="672198"/>
                </a:lnTo>
                <a:cubicBezTo>
                  <a:pt x="40126" y="672198"/>
                  <a:pt x="0" y="632072"/>
                  <a:pt x="0" y="582574"/>
                </a:cubicBezTo>
                <a:lnTo>
                  <a:pt x="0" y="89624"/>
                </a:lnTo>
                <a:cubicBezTo>
                  <a:pt x="0" y="40126"/>
                  <a:pt x="40126" y="0"/>
                  <a:pt x="89624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1193152" y="6329869"/>
            <a:ext cx="201660" cy="201660"/>
          </a:xfrm>
          <a:custGeom>
            <a:avLst/>
            <a:gdLst/>
            <a:ahLst/>
            <a:cxnLst/>
            <a:rect l="l" t="t" r="r" b="b"/>
            <a:pathLst>
              <a:path w="201660" h="201660">
                <a:moveTo>
                  <a:pt x="100830" y="0"/>
                </a:moveTo>
                <a:cubicBezTo>
                  <a:pt x="106620" y="0"/>
                  <a:pt x="111937" y="3190"/>
                  <a:pt x="114694" y="8271"/>
                </a:cubicBezTo>
                <a:lnTo>
                  <a:pt x="199769" y="165818"/>
                </a:lnTo>
                <a:cubicBezTo>
                  <a:pt x="202408" y="170702"/>
                  <a:pt x="202290" y="176610"/>
                  <a:pt x="199454" y="181375"/>
                </a:cubicBezTo>
                <a:cubicBezTo>
                  <a:pt x="196618" y="186141"/>
                  <a:pt x="191458" y="189056"/>
                  <a:pt x="185905" y="189056"/>
                </a:cubicBezTo>
                <a:lnTo>
                  <a:pt x="15755" y="189056"/>
                </a:lnTo>
                <a:cubicBezTo>
                  <a:pt x="10201" y="189056"/>
                  <a:pt x="5081" y="186141"/>
                  <a:pt x="2206" y="181375"/>
                </a:cubicBezTo>
                <a:cubicBezTo>
                  <a:pt x="-670" y="176610"/>
                  <a:pt x="-748" y="170702"/>
                  <a:pt x="1891" y="165818"/>
                </a:cubicBezTo>
                <a:lnTo>
                  <a:pt x="86966" y="8271"/>
                </a:lnTo>
                <a:cubicBezTo>
                  <a:pt x="89723" y="3190"/>
                  <a:pt x="95040" y="0"/>
                  <a:pt x="100830" y="0"/>
                </a:cubicBezTo>
                <a:close/>
                <a:moveTo>
                  <a:pt x="100830" y="66170"/>
                </a:moveTo>
                <a:cubicBezTo>
                  <a:pt x="95591" y="66170"/>
                  <a:pt x="91377" y="70384"/>
                  <a:pt x="91377" y="75622"/>
                </a:cubicBezTo>
                <a:lnTo>
                  <a:pt x="91377" y="119735"/>
                </a:lnTo>
                <a:cubicBezTo>
                  <a:pt x="91377" y="124974"/>
                  <a:pt x="95591" y="129188"/>
                  <a:pt x="100830" y="129188"/>
                </a:cubicBezTo>
                <a:cubicBezTo>
                  <a:pt x="106068" y="129188"/>
                  <a:pt x="110283" y="124974"/>
                  <a:pt x="110283" y="119735"/>
                </a:cubicBezTo>
                <a:lnTo>
                  <a:pt x="110283" y="75622"/>
                </a:lnTo>
                <a:cubicBezTo>
                  <a:pt x="110283" y="70384"/>
                  <a:pt x="106068" y="66170"/>
                  <a:pt x="100830" y="66170"/>
                </a:cubicBezTo>
                <a:close/>
                <a:moveTo>
                  <a:pt x="111346" y="151245"/>
                </a:moveTo>
                <a:cubicBezTo>
                  <a:pt x="111585" y="147341"/>
                  <a:pt x="109639" y="143627"/>
                  <a:pt x="106292" y="141603"/>
                </a:cubicBezTo>
                <a:cubicBezTo>
                  <a:pt x="102946" y="139579"/>
                  <a:pt x="98753" y="139579"/>
                  <a:pt x="95407" y="141603"/>
                </a:cubicBezTo>
                <a:cubicBezTo>
                  <a:pt x="92060" y="143627"/>
                  <a:pt x="90114" y="147341"/>
                  <a:pt x="90353" y="151245"/>
                </a:cubicBezTo>
                <a:cubicBezTo>
                  <a:pt x="90114" y="155148"/>
                  <a:pt x="92060" y="158862"/>
                  <a:pt x="95407" y="160886"/>
                </a:cubicBezTo>
                <a:cubicBezTo>
                  <a:pt x="98753" y="162910"/>
                  <a:pt x="102946" y="162910"/>
                  <a:pt x="106292" y="160886"/>
                </a:cubicBezTo>
                <a:cubicBezTo>
                  <a:pt x="109639" y="158862"/>
                  <a:pt x="111585" y="155148"/>
                  <a:pt x="111346" y="151245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3" name="Text 21"/>
          <p:cNvSpPr/>
          <p:nvPr/>
        </p:nvSpPr>
        <p:spPr>
          <a:xfrm>
            <a:off x="1501884" y="6273853"/>
            <a:ext cx="586989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588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缺点：</a:t>
            </a:r>
            <a:r>
              <a:rPr lang="en-US" sz="1588" dirty="0">
                <a:solidFill>
                  <a:srgbClr val="2121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不能公允反映经营成果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260514" y="1456430"/>
            <a:ext cx="7539826" cy="7237337"/>
          </a:xfrm>
          <a:custGeom>
            <a:avLst/>
            <a:gdLst/>
            <a:ahLst/>
            <a:cxnLst/>
            <a:rect l="l" t="t" r="r" b="b"/>
            <a:pathLst>
              <a:path w="7539826" h="7237337">
                <a:moveTo>
                  <a:pt x="44813" y="0"/>
                </a:moveTo>
                <a:lnTo>
                  <a:pt x="7495013" y="0"/>
                </a:lnTo>
                <a:cubicBezTo>
                  <a:pt x="7519763" y="0"/>
                  <a:pt x="7539826" y="20064"/>
                  <a:pt x="7539826" y="44813"/>
                </a:cubicBezTo>
                <a:lnTo>
                  <a:pt x="7539826" y="7102867"/>
                </a:lnTo>
                <a:cubicBezTo>
                  <a:pt x="7539826" y="7177133"/>
                  <a:pt x="7479622" y="7237337"/>
                  <a:pt x="7405357" y="7237337"/>
                </a:cubicBezTo>
                <a:lnTo>
                  <a:pt x="134470" y="7237337"/>
                </a:lnTo>
                <a:cubicBezTo>
                  <a:pt x="60204" y="7237337"/>
                  <a:pt x="0" y="7177133"/>
                  <a:pt x="0" y="7102867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68050" dist="1120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8260514" y="1456430"/>
            <a:ext cx="7539826" cy="44813"/>
          </a:xfrm>
          <a:custGeom>
            <a:avLst/>
            <a:gdLst/>
            <a:ahLst/>
            <a:cxnLst/>
            <a:rect l="l" t="t" r="r" b="b"/>
            <a:pathLst>
              <a:path w="7539826" h="44813">
                <a:moveTo>
                  <a:pt x="44813" y="0"/>
                </a:moveTo>
                <a:lnTo>
                  <a:pt x="7495013" y="0"/>
                </a:lnTo>
                <a:cubicBezTo>
                  <a:pt x="7519763" y="0"/>
                  <a:pt x="7539826" y="20064"/>
                  <a:pt x="7539826" y="44813"/>
                </a:cubicBezTo>
                <a:lnTo>
                  <a:pt x="7539826" y="44813"/>
                </a:lnTo>
                <a:lnTo>
                  <a:pt x="0" y="44813"/>
                </a:ln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6" name="Shape 24"/>
          <p:cNvSpPr/>
          <p:nvPr/>
        </p:nvSpPr>
        <p:spPr>
          <a:xfrm>
            <a:off x="8595213" y="1781326"/>
            <a:ext cx="294087" cy="336099"/>
          </a:xfrm>
          <a:custGeom>
            <a:avLst/>
            <a:gdLst/>
            <a:ahLst/>
            <a:cxnLst/>
            <a:rect l="l" t="t" r="r" b="b"/>
            <a:pathLst>
              <a:path w="294087" h="336099">
                <a:moveTo>
                  <a:pt x="161420" y="-17002"/>
                </a:moveTo>
                <a:cubicBezTo>
                  <a:pt x="152623" y="-22385"/>
                  <a:pt x="141529" y="-22385"/>
                  <a:pt x="132733" y="-17002"/>
                </a:cubicBezTo>
                <a:cubicBezTo>
                  <a:pt x="116716" y="-7221"/>
                  <a:pt x="106803" y="-4595"/>
                  <a:pt x="88029" y="-4989"/>
                </a:cubicBezTo>
                <a:cubicBezTo>
                  <a:pt x="77723" y="-5252"/>
                  <a:pt x="68139" y="328"/>
                  <a:pt x="63150" y="9387"/>
                </a:cubicBezTo>
                <a:cubicBezTo>
                  <a:pt x="54157" y="25864"/>
                  <a:pt x="46870" y="33150"/>
                  <a:pt x="30393" y="42144"/>
                </a:cubicBezTo>
                <a:cubicBezTo>
                  <a:pt x="21334" y="47067"/>
                  <a:pt x="15820" y="56717"/>
                  <a:pt x="16017" y="67023"/>
                </a:cubicBezTo>
                <a:cubicBezTo>
                  <a:pt x="16477" y="85797"/>
                  <a:pt x="13785" y="95710"/>
                  <a:pt x="4004" y="111727"/>
                </a:cubicBezTo>
                <a:cubicBezTo>
                  <a:pt x="-1379" y="120523"/>
                  <a:pt x="-1379" y="131617"/>
                  <a:pt x="4004" y="140413"/>
                </a:cubicBezTo>
                <a:cubicBezTo>
                  <a:pt x="13785" y="156431"/>
                  <a:pt x="16411" y="166343"/>
                  <a:pt x="16017" y="185117"/>
                </a:cubicBezTo>
                <a:cubicBezTo>
                  <a:pt x="15755" y="195423"/>
                  <a:pt x="21334" y="205007"/>
                  <a:pt x="30393" y="209996"/>
                </a:cubicBezTo>
                <a:cubicBezTo>
                  <a:pt x="44901" y="217939"/>
                  <a:pt x="52253" y="224504"/>
                  <a:pt x="59999" y="237239"/>
                </a:cubicBezTo>
                <a:lnTo>
                  <a:pt x="28030" y="300979"/>
                </a:lnTo>
                <a:cubicBezTo>
                  <a:pt x="24157" y="308791"/>
                  <a:pt x="27308" y="318244"/>
                  <a:pt x="35054" y="322117"/>
                </a:cubicBezTo>
                <a:lnTo>
                  <a:pt x="91508" y="350344"/>
                </a:lnTo>
                <a:cubicBezTo>
                  <a:pt x="99057" y="354086"/>
                  <a:pt x="108248" y="351263"/>
                  <a:pt x="112318" y="343911"/>
                </a:cubicBezTo>
                <a:lnTo>
                  <a:pt x="146978" y="281483"/>
                </a:lnTo>
                <a:lnTo>
                  <a:pt x="181638" y="343911"/>
                </a:lnTo>
                <a:cubicBezTo>
                  <a:pt x="185708" y="351263"/>
                  <a:pt x="194898" y="354151"/>
                  <a:pt x="202447" y="350344"/>
                </a:cubicBezTo>
                <a:lnTo>
                  <a:pt x="258901" y="322117"/>
                </a:lnTo>
                <a:cubicBezTo>
                  <a:pt x="266713" y="318244"/>
                  <a:pt x="269864" y="308791"/>
                  <a:pt x="265925" y="300979"/>
                </a:cubicBezTo>
                <a:lnTo>
                  <a:pt x="234022" y="237173"/>
                </a:lnTo>
                <a:cubicBezTo>
                  <a:pt x="241703" y="224438"/>
                  <a:pt x="249120" y="217874"/>
                  <a:pt x="263628" y="209931"/>
                </a:cubicBezTo>
                <a:cubicBezTo>
                  <a:pt x="272687" y="205007"/>
                  <a:pt x="278201" y="195358"/>
                  <a:pt x="278004" y="185052"/>
                </a:cubicBezTo>
                <a:cubicBezTo>
                  <a:pt x="277544" y="166277"/>
                  <a:pt x="280236" y="156365"/>
                  <a:pt x="290017" y="140348"/>
                </a:cubicBezTo>
                <a:cubicBezTo>
                  <a:pt x="295400" y="131551"/>
                  <a:pt x="295400" y="120457"/>
                  <a:pt x="290017" y="111661"/>
                </a:cubicBezTo>
                <a:cubicBezTo>
                  <a:pt x="280236" y="95644"/>
                  <a:pt x="277610" y="85732"/>
                  <a:pt x="278004" y="66957"/>
                </a:cubicBezTo>
                <a:cubicBezTo>
                  <a:pt x="278267" y="56651"/>
                  <a:pt x="272687" y="47067"/>
                  <a:pt x="263628" y="42078"/>
                </a:cubicBezTo>
                <a:cubicBezTo>
                  <a:pt x="247151" y="33085"/>
                  <a:pt x="239865" y="25798"/>
                  <a:pt x="230871" y="9322"/>
                </a:cubicBezTo>
                <a:cubicBezTo>
                  <a:pt x="225948" y="263"/>
                  <a:pt x="216298" y="-5252"/>
                  <a:pt x="205992" y="-5055"/>
                </a:cubicBezTo>
                <a:cubicBezTo>
                  <a:pt x="187218" y="-4595"/>
                  <a:pt x="177305" y="-7287"/>
                  <a:pt x="161288" y="-17068"/>
                </a:cubicBezTo>
                <a:close/>
                <a:moveTo>
                  <a:pt x="147043" y="63019"/>
                </a:moveTo>
                <a:cubicBezTo>
                  <a:pt x="181824" y="63019"/>
                  <a:pt x="210062" y="91256"/>
                  <a:pt x="210062" y="126037"/>
                </a:cubicBezTo>
                <a:cubicBezTo>
                  <a:pt x="210062" y="160818"/>
                  <a:pt x="181824" y="189056"/>
                  <a:pt x="147043" y="189056"/>
                </a:cubicBezTo>
                <a:cubicBezTo>
                  <a:pt x="112263" y="189056"/>
                  <a:pt x="84025" y="160818"/>
                  <a:pt x="84025" y="126037"/>
                </a:cubicBezTo>
                <a:cubicBezTo>
                  <a:pt x="84025" y="91256"/>
                  <a:pt x="112263" y="63019"/>
                  <a:pt x="147043" y="63019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7" name="Text 25"/>
          <p:cNvSpPr/>
          <p:nvPr/>
        </p:nvSpPr>
        <p:spPr>
          <a:xfrm>
            <a:off x="9083957" y="1747716"/>
            <a:ext cx="2184645" cy="403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646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信息质量要求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551800" y="2375101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8551800" y="2375101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0" name="Text 28"/>
          <p:cNvSpPr/>
          <p:nvPr/>
        </p:nvSpPr>
        <p:spPr>
          <a:xfrm>
            <a:off x="8753460" y="2554354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 可靠性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8753460" y="2957673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真实可靠，内容完整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12144211" y="2375101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33" name="Shape 31"/>
          <p:cNvSpPr/>
          <p:nvPr/>
        </p:nvSpPr>
        <p:spPr>
          <a:xfrm>
            <a:off x="12144211" y="2375101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4" name="Text 32"/>
          <p:cNvSpPr/>
          <p:nvPr/>
        </p:nvSpPr>
        <p:spPr>
          <a:xfrm>
            <a:off x="12345870" y="2554354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② 相关性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2345870" y="2957673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与决策相关，具有价值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551800" y="3585059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8551800" y="3585059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38" name="Text 36"/>
          <p:cNvSpPr/>
          <p:nvPr/>
        </p:nvSpPr>
        <p:spPr>
          <a:xfrm>
            <a:off x="8753460" y="3764312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 可理解性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753460" y="4167631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清晰明了，便于理解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12144211" y="3585059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41" name="Shape 39"/>
          <p:cNvSpPr/>
          <p:nvPr/>
        </p:nvSpPr>
        <p:spPr>
          <a:xfrm>
            <a:off x="12144211" y="3585059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42" name="Text 40"/>
          <p:cNvSpPr/>
          <p:nvPr/>
        </p:nvSpPr>
        <p:spPr>
          <a:xfrm>
            <a:off x="12345870" y="3764312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④ 可比性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12345870" y="4167631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纵向一致，横向可比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551800" y="4795016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45" name="Shape 43"/>
          <p:cNvSpPr/>
          <p:nvPr/>
        </p:nvSpPr>
        <p:spPr>
          <a:xfrm>
            <a:off x="8551800" y="4795016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46" name="Text 44"/>
          <p:cNvSpPr/>
          <p:nvPr/>
        </p:nvSpPr>
        <p:spPr>
          <a:xfrm>
            <a:off x="8753460" y="4974269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⑤ 实质重于形式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753460" y="5377588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经济实质 &gt; 法律形式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12144211" y="4795016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12144211" y="4795016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50" name="Text 48"/>
          <p:cNvSpPr/>
          <p:nvPr/>
        </p:nvSpPr>
        <p:spPr>
          <a:xfrm>
            <a:off x="12345870" y="4974269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⑥ 重要性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12345870" y="5377588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重要事项单独反映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551800" y="6004973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3" name="Shape 51"/>
          <p:cNvSpPr/>
          <p:nvPr/>
        </p:nvSpPr>
        <p:spPr>
          <a:xfrm>
            <a:off x="8551800" y="6004973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4" name="Text 52"/>
          <p:cNvSpPr/>
          <p:nvPr/>
        </p:nvSpPr>
        <p:spPr>
          <a:xfrm>
            <a:off x="8753460" y="6184226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⑦ 谨慎性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8753460" y="6587545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不高估，不低估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12144211" y="6004973"/>
            <a:ext cx="3394602" cy="1030704"/>
          </a:xfrm>
          <a:custGeom>
            <a:avLst/>
            <a:gdLst/>
            <a:ahLst/>
            <a:cxnLst/>
            <a:rect l="l" t="t" r="r" b="b"/>
            <a:pathLst>
              <a:path w="3394602" h="1030704">
                <a:moveTo>
                  <a:pt x="44813" y="0"/>
                </a:moveTo>
                <a:lnTo>
                  <a:pt x="3304972" y="0"/>
                </a:lnTo>
                <a:cubicBezTo>
                  <a:pt x="3354474" y="0"/>
                  <a:pt x="3394602" y="40129"/>
                  <a:pt x="3394602" y="89630"/>
                </a:cubicBezTo>
                <a:lnTo>
                  <a:pt x="3394602" y="941074"/>
                </a:lnTo>
                <a:cubicBezTo>
                  <a:pt x="3394602" y="990576"/>
                  <a:pt x="3354474" y="1030704"/>
                  <a:pt x="3304972" y="1030704"/>
                </a:cubicBez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57" name="Shape 55"/>
          <p:cNvSpPr/>
          <p:nvPr/>
        </p:nvSpPr>
        <p:spPr>
          <a:xfrm>
            <a:off x="12144211" y="6004973"/>
            <a:ext cx="44813" cy="1030704"/>
          </a:xfrm>
          <a:custGeom>
            <a:avLst/>
            <a:gdLst/>
            <a:ahLst/>
            <a:cxnLst/>
            <a:rect l="l" t="t" r="r" b="b"/>
            <a:pathLst>
              <a:path w="44813" h="1030704">
                <a:moveTo>
                  <a:pt x="44813" y="0"/>
                </a:moveTo>
                <a:lnTo>
                  <a:pt x="44813" y="0"/>
                </a:lnTo>
                <a:lnTo>
                  <a:pt x="44813" y="1030704"/>
                </a:lnTo>
                <a:lnTo>
                  <a:pt x="44813" y="1030704"/>
                </a:lnTo>
                <a:cubicBezTo>
                  <a:pt x="20064" y="1030704"/>
                  <a:pt x="0" y="1010641"/>
                  <a:pt x="0" y="985891"/>
                </a:cubicBezTo>
                <a:lnTo>
                  <a:pt x="0" y="44813"/>
                </a:lnTo>
                <a:cubicBezTo>
                  <a:pt x="0" y="20064"/>
                  <a:pt x="20064" y="0"/>
                  <a:pt x="4481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8" name="Text 56"/>
          <p:cNvSpPr/>
          <p:nvPr/>
        </p:nvSpPr>
        <p:spPr>
          <a:xfrm>
            <a:off x="12345870" y="6184226"/>
            <a:ext cx="3125723" cy="313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764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⑧ 及时性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12345870" y="6587545"/>
            <a:ext cx="3103316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及时确认，不得提前或延后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8529394" y="7259744"/>
            <a:ext cx="7002068" cy="1165144"/>
          </a:xfrm>
          <a:custGeom>
            <a:avLst/>
            <a:gdLst/>
            <a:ahLst/>
            <a:cxnLst/>
            <a:rect l="l" t="t" r="r" b="b"/>
            <a:pathLst>
              <a:path w="7002068" h="1165144">
                <a:moveTo>
                  <a:pt x="89623" y="0"/>
                </a:moveTo>
                <a:lnTo>
                  <a:pt x="6912445" y="0"/>
                </a:lnTo>
                <a:cubicBezTo>
                  <a:pt x="6961942" y="0"/>
                  <a:pt x="7002068" y="40126"/>
                  <a:pt x="7002068" y="89623"/>
                </a:cubicBezTo>
                <a:lnTo>
                  <a:pt x="7002068" y="1075521"/>
                </a:lnTo>
                <a:cubicBezTo>
                  <a:pt x="7002068" y="1125019"/>
                  <a:pt x="6961942" y="1165144"/>
                  <a:pt x="6912445" y="1165144"/>
                </a:cubicBezTo>
                <a:lnTo>
                  <a:pt x="89623" y="1165144"/>
                </a:lnTo>
                <a:cubicBezTo>
                  <a:pt x="40159" y="1165144"/>
                  <a:pt x="0" y="1124985"/>
                  <a:pt x="0" y="1075521"/>
                </a:cubicBezTo>
                <a:lnTo>
                  <a:pt x="0" y="89623"/>
                </a:lnTo>
                <a:cubicBezTo>
                  <a:pt x="0" y="40159"/>
                  <a:pt x="40159" y="0"/>
                  <a:pt x="89623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61" name="Text 59"/>
          <p:cNvSpPr/>
          <p:nvPr/>
        </p:nvSpPr>
        <p:spPr>
          <a:xfrm>
            <a:off x="8669435" y="7483810"/>
            <a:ext cx="2229458" cy="403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646" b="1" dirty="0">
                <a:solidFill>
                  <a:srgbClr val="5E7C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前4项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8708646" y="7931942"/>
            <a:ext cx="2151035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首要质量要求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10914998" y="7483810"/>
            <a:ext cx="2229458" cy="403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646" b="1" dirty="0">
                <a:solidFill>
                  <a:srgbClr val="8A9B9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后4项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10954210" y="7931942"/>
            <a:ext cx="2151035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次级质量要求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13160561" y="7483810"/>
            <a:ext cx="2229458" cy="403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646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8项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13199773" y="7931942"/>
            <a:ext cx="2151035" cy="2688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11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共同保障信息质量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333" y="423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39"/>
                  <a:pt x="37939" y="0"/>
                  <a:pt x="84668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" name="Shape 1"/>
          <p:cNvSpPr/>
          <p:nvPr/>
        </p:nvSpPr>
        <p:spPr>
          <a:xfrm>
            <a:off x="518583" y="550333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206325" y="104428"/>
                </a:moveTo>
                <a:cubicBezTo>
                  <a:pt x="212378" y="102791"/>
                  <a:pt x="218728" y="105668"/>
                  <a:pt x="221456" y="111274"/>
                </a:cubicBezTo>
                <a:lnTo>
                  <a:pt x="230684" y="129927"/>
                </a:lnTo>
                <a:cubicBezTo>
                  <a:pt x="235793" y="130621"/>
                  <a:pt x="240804" y="132011"/>
                  <a:pt x="245517" y="133945"/>
                </a:cubicBezTo>
                <a:lnTo>
                  <a:pt x="262880" y="122386"/>
                </a:lnTo>
                <a:cubicBezTo>
                  <a:pt x="268089" y="118914"/>
                  <a:pt x="274985" y="119608"/>
                  <a:pt x="279400" y="124023"/>
                </a:cubicBezTo>
                <a:lnTo>
                  <a:pt x="288925" y="133548"/>
                </a:lnTo>
                <a:cubicBezTo>
                  <a:pt x="293340" y="137964"/>
                  <a:pt x="294035" y="144909"/>
                  <a:pt x="290562" y="150068"/>
                </a:cubicBezTo>
                <a:lnTo>
                  <a:pt x="279003" y="167382"/>
                </a:lnTo>
                <a:cubicBezTo>
                  <a:pt x="279946" y="169714"/>
                  <a:pt x="280789" y="172145"/>
                  <a:pt x="281484" y="174675"/>
                </a:cubicBezTo>
                <a:cubicBezTo>
                  <a:pt x="282178" y="177205"/>
                  <a:pt x="282625" y="179685"/>
                  <a:pt x="282972" y="182215"/>
                </a:cubicBezTo>
                <a:lnTo>
                  <a:pt x="301675" y="191443"/>
                </a:lnTo>
                <a:cubicBezTo>
                  <a:pt x="307280" y="194221"/>
                  <a:pt x="310158" y="200571"/>
                  <a:pt x="308521" y="206573"/>
                </a:cubicBezTo>
                <a:lnTo>
                  <a:pt x="305048" y="219571"/>
                </a:lnTo>
                <a:cubicBezTo>
                  <a:pt x="303411" y="225574"/>
                  <a:pt x="297805" y="229642"/>
                  <a:pt x="291554" y="229245"/>
                </a:cubicBezTo>
                <a:lnTo>
                  <a:pt x="270718" y="227905"/>
                </a:lnTo>
                <a:cubicBezTo>
                  <a:pt x="267593" y="231924"/>
                  <a:pt x="263971" y="235645"/>
                  <a:pt x="259854" y="238820"/>
                </a:cubicBezTo>
                <a:lnTo>
                  <a:pt x="261193" y="259606"/>
                </a:lnTo>
                <a:cubicBezTo>
                  <a:pt x="261590" y="265857"/>
                  <a:pt x="257522" y="271512"/>
                  <a:pt x="251520" y="273100"/>
                </a:cubicBezTo>
                <a:lnTo>
                  <a:pt x="238522" y="276572"/>
                </a:lnTo>
                <a:cubicBezTo>
                  <a:pt x="232470" y="278209"/>
                  <a:pt x="226169" y="275332"/>
                  <a:pt x="223391" y="269726"/>
                </a:cubicBezTo>
                <a:lnTo>
                  <a:pt x="214164" y="251073"/>
                </a:lnTo>
                <a:cubicBezTo>
                  <a:pt x="209054" y="250379"/>
                  <a:pt x="204043" y="248989"/>
                  <a:pt x="199330" y="247055"/>
                </a:cubicBezTo>
                <a:lnTo>
                  <a:pt x="181967" y="258614"/>
                </a:lnTo>
                <a:cubicBezTo>
                  <a:pt x="176758" y="262086"/>
                  <a:pt x="169863" y="261392"/>
                  <a:pt x="165447" y="256977"/>
                </a:cubicBezTo>
                <a:lnTo>
                  <a:pt x="155922" y="247452"/>
                </a:lnTo>
                <a:cubicBezTo>
                  <a:pt x="151507" y="243036"/>
                  <a:pt x="150813" y="236141"/>
                  <a:pt x="154285" y="230932"/>
                </a:cubicBezTo>
                <a:lnTo>
                  <a:pt x="165844" y="213568"/>
                </a:lnTo>
                <a:cubicBezTo>
                  <a:pt x="164902" y="211237"/>
                  <a:pt x="164058" y="208806"/>
                  <a:pt x="163364" y="206276"/>
                </a:cubicBezTo>
                <a:cubicBezTo>
                  <a:pt x="162669" y="203746"/>
                  <a:pt x="162223" y="201216"/>
                  <a:pt x="161875" y="198735"/>
                </a:cubicBezTo>
                <a:lnTo>
                  <a:pt x="143173" y="189508"/>
                </a:lnTo>
                <a:cubicBezTo>
                  <a:pt x="137567" y="186730"/>
                  <a:pt x="134739" y="180380"/>
                  <a:pt x="136327" y="174377"/>
                </a:cubicBezTo>
                <a:lnTo>
                  <a:pt x="139799" y="161379"/>
                </a:lnTo>
                <a:cubicBezTo>
                  <a:pt x="141436" y="155377"/>
                  <a:pt x="147042" y="151309"/>
                  <a:pt x="153293" y="151705"/>
                </a:cubicBezTo>
                <a:lnTo>
                  <a:pt x="174079" y="153045"/>
                </a:lnTo>
                <a:cubicBezTo>
                  <a:pt x="177205" y="149027"/>
                  <a:pt x="180826" y="145306"/>
                  <a:pt x="184944" y="142131"/>
                </a:cubicBezTo>
                <a:lnTo>
                  <a:pt x="183604" y="121394"/>
                </a:lnTo>
                <a:cubicBezTo>
                  <a:pt x="183207" y="115143"/>
                  <a:pt x="187275" y="109488"/>
                  <a:pt x="193278" y="107900"/>
                </a:cubicBezTo>
                <a:lnTo>
                  <a:pt x="206276" y="104428"/>
                </a:lnTo>
                <a:close/>
                <a:moveTo>
                  <a:pt x="222448" y="168672"/>
                </a:moveTo>
                <a:cubicBezTo>
                  <a:pt x="210401" y="168686"/>
                  <a:pt x="200631" y="178478"/>
                  <a:pt x="200645" y="190525"/>
                </a:cubicBezTo>
                <a:cubicBezTo>
                  <a:pt x="200659" y="202572"/>
                  <a:pt x="210451" y="212342"/>
                  <a:pt x="222498" y="212328"/>
                </a:cubicBezTo>
                <a:cubicBezTo>
                  <a:pt x="234545" y="212314"/>
                  <a:pt x="244315" y="202522"/>
                  <a:pt x="244301" y="190475"/>
                </a:cubicBezTo>
                <a:cubicBezTo>
                  <a:pt x="244288" y="178428"/>
                  <a:pt x="234496" y="168658"/>
                  <a:pt x="222448" y="168672"/>
                </a:cubicBezTo>
                <a:close/>
                <a:moveTo>
                  <a:pt x="111571" y="-22572"/>
                </a:moveTo>
                <a:lnTo>
                  <a:pt x="124569" y="-19100"/>
                </a:lnTo>
                <a:cubicBezTo>
                  <a:pt x="130572" y="-17462"/>
                  <a:pt x="134640" y="-11807"/>
                  <a:pt x="134243" y="-5606"/>
                </a:cubicBezTo>
                <a:lnTo>
                  <a:pt x="132904" y="15131"/>
                </a:lnTo>
                <a:cubicBezTo>
                  <a:pt x="137021" y="18306"/>
                  <a:pt x="140643" y="21977"/>
                  <a:pt x="143768" y="26045"/>
                </a:cubicBezTo>
                <a:lnTo>
                  <a:pt x="164604" y="24705"/>
                </a:lnTo>
                <a:cubicBezTo>
                  <a:pt x="170805" y="24309"/>
                  <a:pt x="176461" y="28377"/>
                  <a:pt x="178098" y="34379"/>
                </a:cubicBezTo>
                <a:lnTo>
                  <a:pt x="181570" y="47377"/>
                </a:lnTo>
                <a:cubicBezTo>
                  <a:pt x="183158" y="53380"/>
                  <a:pt x="180330" y="59730"/>
                  <a:pt x="174724" y="62508"/>
                </a:cubicBezTo>
                <a:lnTo>
                  <a:pt x="156021" y="71735"/>
                </a:lnTo>
                <a:cubicBezTo>
                  <a:pt x="155674" y="74265"/>
                  <a:pt x="155178" y="76795"/>
                  <a:pt x="154533" y="79276"/>
                </a:cubicBezTo>
                <a:cubicBezTo>
                  <a:pt x="153888" y="81756"/>
                  <a:pt x="152995" y="84237"/>
                  <a:pt x="152053" y="86568"/>
                </a:cubicBezTo>
                <a:lnTo>
                  <a:pt x="163612" y="103932"/>
                </a:lnTo>
                <a:cubicBezTo>
                  <a:pt x="167084" y="109141"/>
                  <a:pt x="166390" y="116036"/>
                  <a:pt x="161975" y="120452"/>
                </a:cubicBezTo>
                <a:lnTo>
                  <a:pt x="152450" y="129977"/>
                </a:lnTo>
                <a:cubicBezTo>
                  <a:pt x="148034" y="134392"/>
                  <a:pt x="141139" y="135086"/>
                  <a:pt x="135930" y="131614"/>
                </a:cubicBezTo>
                <a:lnTo>
                  <a:pt x="118566" y="120055"/>
                </a:lnTo>
                <a:cubicBezTo>
                  <a:pt x="113854" y="121989"/>
                  <a:pt x="108843" y="123379"/>
                  <a:pt x="103733" y="124073"/>
                </a:cubicBezTo>
                <a:lnTo>
                  <a:pt x="94506" y="142726"/>
                </a:lnTo>
                <a:cubicBezTo>
                  <a:pt x="91728" y="148332"/>
                  <a:pt x="85378" y="151160"/>
                  <a:pt x="79375" y="149572"/>
                </a:cubicBezTo>
                <a:lnTo>
                  <a:pt x="66377" y="146100"/>
                </a:lnTo>
                <a:cubicBezTo>
                  <a:pt x="60325" y="144463"/>
                  <a:pt x="56307" y="138807"/>
                  <a:pt x="56704" y="132606"/>
                </a:cubicBezTo>
                <a:lnTo>
                  <a:pt x="58043" y="111820"/>
                </a:lnTo>
                <a:cubicBezTo>
                  <a:pt x="53925" y="108645"/>
                  <a:pt x="50304" y="104973"/>
                  <a:pt x="47179" y="100905"/>
                </a:cubicBezTo>
                <a:lnTo>
                  <a:pt x="26343" y="102245"/>
                </a:lnTo>
                <a:cubicBezTo>
                  <a:pt x="20141" y="102642"/>
                  <a:pt x="14486" y="98574"/>
                  <a:pt x="12849" y="92571"/>
                </a:cubicBezTo>
                <a:lnTo>
                  <a:pt x="9376" y="79573"/>
                </a:lnTo>
                <a:cubicBezTo>
                  <a:pt x="7789" y="73571"/>
                  <a:pt x="10616" y="67221"/>
                  <a:pt x="16222" y="64443"/>
                </a:cubicBezTo>
                <a:lnTo>
                  <a:pt x="34925" y="55215"/>
                </a:lnTo>
                <a:cubicBezTo>
                  <a:pt x="35272" y="52685"/>
                  <a:pt x="35768" y="50205"/>
                  <a:pt x="36413" y="47675"/>
                </a:cubicBezTo>
                <a:cubicBezTo>
                  <a:pt x="37108" y="45145"/>
                  <a:pt x="37902" y="42714"/>
                  <a:pt x="38894" y="40382"/>
                </a:cubicBezTo>
                <a:lnTo>
                  <a:pt x="27335" y="23068"/>
                </a:lnTo>
                <a:cubicBezTo>
                  <a:pt x="23862" y="17859"/>
                  <a:pt x="24557" y="10964"/>
                  <a:pt x="28972" y="6548"/>
                </a:cubicBezTo>
                <a:lnTo>
                  <a:pt x="38497" y="-2977"/>
                </a:lnTo>
                <a:cubicBezTo>
                  <a:pt x="42912" y="-7392"/>
                  <a:pt x="49808" y="-8086"/>
                  <a:pt x="55017" y="-4614"/>
                </a:cubicBezTo>
                <a:lnTo>
                  <a:pt x="72380" y="6945"/>
                </a:lnTo>
                <a:cubicBezTo>
                  <a:pt x="77093" y="5011"/>
                  <a:pt x="82104" y="3621"/>
                  <a:pt x="87213" y="2927"/>
                </a:cubicBezTo>
                <a:lnTo>
                  <a:pt x="96441" y="-15726"/>
                </a:lnTo>
                <a:cubicBezTo>
                  <a:pt x="99219" y="-21332"/>
                  <a:pt x="105519" y="-24160"/>
                  <a:pt x="111571" y="-22572"/>
                </a:cubicBezTo>
                <a:close/>
                <a:moveTo>
                  <a:pt x="95448" y="41672"/>
                </a:moveTo>
                <a:cubicBezTo>
                  <a:pt x="83401" y="41672"/>
                  <a:pt x="73620" y="51453"/>
                  <a:pt x="73620" y="63500"/>
                </a:cubicBezTo>
                <a:cubicBezTo>
                  <a:pt x="73620" y="75547"/>
                  <a:pt x="83401" y="85328"/>
                  <a:pt x="95448" y="85328"/>
                </a:cubicBezTo>
                <a:cubicBezTo>
                  <a:pt x="107496" y="85328"/>
                  <a:pt x="117277" y="75547"/>
                  <a:pt x="117277" y="63500"/>
                </a:cubicBezTo>
                <a:cubicBezTo>
                  <a:pt x="117277" y="51453"/>
                  <a:pt x="107496" y="41672"/>
                  <a:pt x="95448" y="41672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" name="Text 2"/>
          <p:cNvSpPr/>
          <p:nvPr/>
        </p:nvSpPr>
        <p:spPr>
          <a:xfrm>
            <a:off x="1100667" y="423333"/>
            <a:ext cx="685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会计核算方法体系与会计循环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23333" y="1058333"/>
            <a:ext cx="1354667" cy="42333"/>
          </a:xfrm>
          <a:custGeom>
            <a:avLst/>
            <a:gdLst/>
            <a:ahLst/>
            <a:cxnLst/>
            <a:rect l="l" t="t" r="r" b="b"/>
            <a:pathLst>
              <a:path w="1354667" h="42333">
                <a:moveTo>
                  <a:pt x="0" y="0"/>
                </a:moveTo>
                <a:lnTo>
                  <a:pt x="1354667" y="0"/>
                </a:lnTo>
                <a:lnTo>
                  <a:pt x="1354667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" name="Shape 4"/>
          <p:cNvSpPr/>
          <p:nvPr/>
        </p:nvSpPr>
        <p:spPr>
          <a:xfrm>
            <a:off x="423333" y="1375833"/>
            <a:ext cx="10191750" cy="6159500"/>
          </a:xfrm>
          <a:custGeom>
            <a:avLst/>
            <a:gdLst/>
            <a:ahLst/>
            <a:cxnLst/>
            <a:rect l="l" t="t" r="r" b="b"/>
            <a:pathLst>
              <a:path w="10191750" h="6159500">
                <a:moveTo>
                  <a:pt x="42333" y="0"/>
                </a:moveTo>
                <a:lnTo>
                  <a:pt x="10149417" y="0"/>
                </a:lnTo>
                <a:cubicBezTo>
                  <a:pt x="10172797" y="0"/>
                  <a:pt x="10191750" y="18953"/>
                  <a:pt x="10191750" y="42333"/>
                </a:cubicBezTo>
                <a:lnTo>
                  <a:pt x="10191750" y="6032491"/>
                </a:lnTo>
                <a:cubicBezTo>
                  <a:pt x="10191750" y="6102636"/>
                  <a:pt x="10134886" y="6159500"/>
                  <a:pt x="10064741" y="6159500"/>
                </a:cubicBezTo>
                <a:lnTo>
                  <a:pt x="127009" y="6159500"/>
                </a:lnTo>
                <a:cubicBezTo>
                  <a:pt x="56864" y="6159500"/>
                  <a:pt x="0" y="6102636"/>
                  <a:pt x="0" y="6032491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23333" y="1375833"/>
            <a:ext cx="10191750" cy="42333"/>
          </a:xfrm>
          <a:custGeom>
            <a:avLst/>
            <a:gdLst/>
            <a:ahLst/>
            <a:cxnLst/>
            <a:rect l="l" t="t" r="r" b="b"/>
            <a:pathLst>
              <a:path w="10191750" h="42333">
                <a:moveTo>
                  <a:pt x="42333" y="0"/>
                </a:moveTo>
                <a:lnTo>
                  <a:pt x="10149417" y="0"/>
                </a:lnTo>
                <a:cubicBezTo>
                  <a:pt x="10172797" y="0"/>
                  <a:pt x="10191750" y="18953"/>
                  <a:pt x="10191750" y="42333"/>
                </a:cubicBezTo>
                <a:lnTo>
                  <a:pt x="10191750" y="42333"/>
                </a:lnTo>
                <a:lnTo>
                  <a:pt x="0" y="42333"/>
                </a:ln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8" name="Shape 6"/>
          <p:cNvSpPr/>
          <p:nvPr/>
        </p:nvSpPr>
        <p:spPr>
          <a:xfrm>
            <a:off x="719667" y="16827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09141" y="34727"/>
                </a:moveTo>
                <a:lnTo>
                  <a:pt x="109141" y="59531"/>
                </a:lnTo>
                <a:lnTo>
                  <a:pt x="208359" y="59531"/>
                </a:lnTo>
                <a:lnTo>
                  <a:pt x="208359" y="34727"/>
                </a:lnTo>
                <a:cubicBezTo>
                  <a:pt x="208359" y="31998"/>
                  <a:pt x="206127" y="29766"/>
                  <a:pt x="203398" y="29766"/>
                </a:cubicBezTo>
                <a:lnTo>
                  <a:pt x="114102" y="29766"/>
                </a:lnTo>
                <a:cubicBezTo>
                  <a:pt x="111373" y="29766"/>
                  <a:pt x="109141" y="31998"/>
                  <a:pt x="109141" y="34727"/>
                </a:cubicBezTo>
                <a:close/>
                <a:moveTo>
                  <a:pt x="79375" y="59531"/>
                </a:moveTo>
                <a:lnTo>
                  <a:pt x="79375" y="34727"/>
                </a:lnTo>
                <a:cubicBezTo>
                  <a:pt x="79375" y="15565"/>
                  <a:pt x="94940" y="0"/>
                  <a:pt x="114102" y="0"/>
                </a:cubicBezTo>
                <a:lnTo>
                  <a:pt x="203398" y="0"/>
                </a:lnTo>
                <a:cubicBezTo>
                  <a:pt x="222560" y="0"/>
                  <a:pt x="238125" y="15565"/>
                  <a:pt x="238125" y="34727"/>
                </a:cubicBezTo>
                <a:lnTo>
                  <a:pt x="238125" y="59531"/>
                </a:lnTo>
                <a:lnTo>
                  <a:pt x="255550" y="59531"/>
                </a:lnTo>
                <a:cubicBezTo>
                  <a:pt x="263426" y="59531"/>
                  <a:pt x="270991" y="62694"/>
                  <a:pt x="276572" y="68275"/>
                </a:cubicBezTo>
                <a:lnTo>
                  <a:pt x="308756" y="100459"/>
                </a:lnTo>
                <a:cubicBezTo>
                  <a:pt x="314337" y="106040"/>
                  <a:pt x="317500" y="113605"/>
                  <a:pt x="317500" y="121481"/>
                </a:cubicBezTo>
                <a:lnTo>
                  <a:pt x="317500" y="168672"/>
                </a:lnTo>
                <a:lnTo>
                  <a:pt x="233164" y="168672"/>
                </a:lnTo>
                <a:lnTo>
                  <a:pt x="233164" y="158750"/>
                </a:lnTo>
                <a:cubicBezTo>
                  <a:pt x="233164" y="150502"/>
                  <a:pt x="226529" y="143867"/>
                  <a:pt x="218281" y="143867"/>
                </a:cubicBezTo>
                <a:cubicBezTo>
                  <a:pt x="210034" y="143867"/>
                  <a:pt x="203398" y="150502"/>
                  <a:pt x="203398" y="158750"/>
                </a:cubicBezTo>
                <a:lnTo>
                  <a:pt x="203398" y="168672"/>
                </a:lnTo>
                <a:lnTo>
                  <a:pt x="114102" y="168672"/>
                </a:lnTo>
                <a:lnTo>
                  <a:pt x="114102" y="158750"/>
                </a:lnTo>
                <a:cubicBezTo>
                  <a:pt x="114102" y="150502"/>
                  <a:pt x="107466" y="143867"/>
                  <a:pt x="99219" y="143867"/>
                </a:cubicBezTo>
                <a:cubicBezTo>
                  <a:pt x="90971" y="143867"/>
                  <a:pt x="84336" y="150502"/>
                  <a:pt x="84336" y="158750"/>
                </a:cubicBezTo>
                <a:lnTo>
                  <a:pt x="84336" y="168672"/>
                </a:lnTo>
                <a:lnTo>
                  <a:pt x="0" y="168672"/>
                </a:lnTo>
                <a:lnTo>
                  <a:pt x="0" y="121481"/>
                </a:lnTo>
                <a:cubicBezTo>
                  <a:pt x="0" y="113605"/>
                  <a:pt x="3163" y="106040"/>
                  <a:pt x="8744" y="100459"/>
                </a:cubicBezTo>
                <a:lnTo>
                  <a:pt x="40928" y="68275"/>
                </a:lnTo>
                <a:cubicBezTo>
                  <a:pt x="46509" y="62694"/>
                  <a:pt x="54074" y="59531"/>
                  <a:pt x="61950" y="59531"/>
                </a:cubicBezTo>
                <a:lnTo>
                  <a:pt x="79375" y="59531"/>
                </a:lnTo>
                <a:close/>
                <a:moveTo>
                  <a:pt x="0" y="257969"/>
                </a:moveTo>
                <a:lnTo>
                  <a:pt x="0" y="198438"/>
                </a:lnTo>
                <a:lnTo>
                  <a:pt x="84336" y="198438"/>
                </a:lnTo>
                <a:lnTo>
                  <a:pt x="84336" y="208359"/>
                </a:lnTo>
                <a:cubicBezTo>
                  <a:pt x="84336" y="216607"/>
                  <a:pt x="90971" y="223242"/>
                  <a:pt x="99219" y="223242"/>
                </a:cubicBezTo>
                <a:cubicBezTo>
                  <a:pt x="107466" y="223242"/>
                  <a:pt x="114102" y="216607"/>
                  <a:pt x="114102" y="208359"/>
                </a:cubicBezTo>
                <a:lnTo>
                  <a:pt x="114102" y="198438"/>
                </a:lnTo>
                <a:lnTo>
                  <a:pt x="203398" y="198438"/>
                </a:lnTo>
                <a:lnTo>
                  <a:pt x="203398" y="208359"/>
                </a:lnTo>
                <a:cubicBezTo>
                  <a:pt x="203398" y="216607"/>
                  <a:pt x="210034" y="223242"/>
                  <a:pt x="218281" y="223242"/>
                </a:cubicBezTo>
                <a:cubicBezTo>
                  <a:pt x="226529" y="223242"/>
                  <a:pt x="233164" y="216607"/>
                  <a:pt x="233164" y="208359"/>
                </a:cubicBezTo>
                <a:lnTo>
                  <a:pt x="233164" y="198438"/>
                </a:lnTo>
                <a:lnTo>
                  <a:pt x="317500" y="198438"/>
                </a:lnTo>
                <a:lnTo>
                  <a:pt x="317500" y="257969"/>
                </a:lnTo>
                <a:cubicBezTo>
                  <a:pt x="317500" y="279859"/>
                  <a:pt x="299703" y="297656"/>
                  <a:pt x="277813" y="297656"/>
                </a:cubicBezTo>
                <a:lnTo>
                  <a:pt x="39688" y="297656"/>
                </a:lnTo>
                <a:cubicBezTo>
                  <a:pt x="17797" y="297656"/>
                  <a:pt x="0" y="279859"/>
                  <a:pt x="0" y="257969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9" name="Text 7"/>
          <p:cNvSpPr/>
          <p:nvPr/>
        </p:nvSpPr>
        <p:spPr>
          <a:xfrm>
            <a:off x="1201208" y="1651000"/>
            <a:ext cx="2698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会计核算七大方法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77333" y="2243667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11" name="Text 9"/>
          <p:cNvSpPr/>
          <p:nvPr/>
        </p:nvSpPr>
        <p:spPr>
          <a:xfrm>
            <a:off x="793750" y="2455333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①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36083" y="2963333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设置科目与账户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46667" y="3344333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分类核算的基础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960482" y="2243667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15" name="Text 13"/>
          <p:cNvSpPr/>
          <p:nvPr/>
        </p:nvSpPr>
        <p:spPr>
          <a:xfrm>
            <a:off x="4076898" y="2455333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②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119232" y="2963333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复式记账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129815" y="3344333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有借必有贷，借贷必相等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243630" y="2243667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19" name="Text 17"/>
          <p:cNvSpPr/>
          <p:nvPr/>
        </p:nvSpPr>
        <p:spPr>
          <a:xfrm>
            <a:off x="7360047" y="2455333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③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402380" y="2963333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填制审核凭证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412964" y="3344333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记录经济业务的依据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77333" y="3979333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23" name="Text 21"/>
          <p:cNvSpPr/>
          <p:nvPr/>
        </p:nvSpPr>
        <p:spPr>
          <a:xfrm>
            <a:off x="793750" y="4191000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④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36083" y="4699000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登记账簿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46667" y="5080000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系统连续的记录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960482" y="3979333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8A9B93"/>
          </a:solidFill>
          <a:ln/>
        </p:spPr>
      </p:sp>
      <p:sp>
        <p:nvSpPr>
          <p:cNvPr id="27" name="Text 25"/>
          <p:cNvSpPr/>
          <p:nvPr/>
        </p:nvSpPr>
        <p:spPr>
          <a:xfrm>
            <a:off x="4076898" y="4191000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⑤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119232" y="4699000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成本计算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129815" y="5080000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归集分配费用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7243630" y="3979333"/>
            <a:ext cx="3111500" cy="1566333"/>
          </a:xfrm>
          <a:custGeom>
            <a:avLst/>
            <a:gdLst/>
            <a:ahLst/>
            <a:cxnLst/>
            <a:rect l="l" t="t" r="r" b="b"/>
            <a:pathLst>
              <a:path w="3111500" h="1566333">
                <a:moveTo>
                  <a:pt x="84660" y="0"/>
                </a:moveTo>
                <a:lnTo>
                  <a:pt x="3026840" y="0"/>
                </a:lnTo>
                <a:cubicBezTo>
                  <a:pt x="3073596" y="0"/>
                  <a:pt x="3111500" y="37904"/>
                  <a:pt x="3111500" y="84660"/>
                </a:cubicBezTo>
                <a:lnTo>
                  <a:pt x="3111500" y="1481673"/>
                </a:lnTo>
                <a:cubicBezTo>
                  <a:pt x="3111500" y="1528430"/>
                  <a:pt x="3073596" y="1566333"/>
                  <a:pt x="302684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1" name="Text 29"/>
          <p:cNvSpPr/>
          <p:nvPr/>
        </p:nvSpPr>
        <p:spPr>
          <a:xfrm>
            <a:off x="7360047" y="4191000"/>
            <a:ext cx="287866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⑥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7402380" y="4699000"/>
            <a:ext cx="279400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财产清查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7412964" y="5080000"/>
            <a:ext cx="277283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账实核对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77333" y="5715000"/>
            <a:ext cx="9683750" cy="1566333"/>
          </a:xfrm>
          <a:custGeom>
            <a:avLst/>
            <a:gdLst/>
            <a:ahLst/>
            <a:cxnLst/>
            <a:rect l="l" t="t" r="r" b="b"/>
            <a:pathLst>
              <a:path w="9683750" h="1566333">
                <a:moveTo>
                  <a:pt x="84660" y="0"/>
                </a:moveTo>
                <a:lnTo>
                  <a:pt x="9599090" y="0"/>
                </a:lnTo>
                <a:cubicBezTo>
                  <a:pt x="9645846" y="0"/>
                  <a:pt x="9683750" y="37904"/>
                  <a:pt x="9683750" y="84660"/>
                </a:cubicBezTo>
                <a:lnTo>
                  <a:pt x="9683750" y="1481673"/>
                </a:lnTo>
                <a:cubicBezTo>
                  <a:pt x="9683750" y="1528430"/>
                  <a:pt x="9645846" y="1566333"/>
                  <a:pt x="9599090" y="1566333"/>
                </a:cubicBezTo>
                <a:lnTo>
                  <a:pt x="84660" y="1566333"/>
                </a:lnTo>
                <a:cubicBezTo>
                  <a:pt x="37904" y="1566333"/>
                  <a:pt x="0" y="1528430"/>
                  <a:pt x="0" y="1481673"/>
                </a:cubicBezTo>
                <a:lnTo>
                  <a:pt x="0" y="84660"/>
                </a:lnTo>
                <a:cubicBezTo>
                  <a:pt x="0" y="37935"/>
                  <a:pt x="37935" y="0"/>
                  <a:pt x="84660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35" name="Text 33"/>
          <p:cNvSpPr/>
          <p:nvPr/>
        </p:nvSpPr>
        <p:spPr>
          <a:xfrm>
            <a:off x="793750" y="5926667"/>
            <a:ext cx="9450917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⑦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36083" y="6434667"/>
            <a:ext cx="93662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编制报表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46667" y="6815667"/>
            <a:ext cx="934508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提供会计信息的最终成果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23333" y="7789333"/>
            <a:ext cx="10191750" cy="2159000"/>
          </a:xfrm>
          <a:custGeom>
            <a:avLst/>
            <a:gdLst/>
            <a:ahLst/>
            <a:cxnLst/>
            <a:rect l="l" t="t" r="r" b="b"/>
            <a:pathLst>
              <a:path w="10191750" h="2159000">
                <a:moveTo>
                  <a:pt x="126992" y="0"/>
                </a:moveTo>
                <a:lnTo>
                  <a:pt x="10064758" y="0"/>
                </a:lnTo>
                <a:cubicBezTo>
                  <a:pt x="10134894" y="0"/>
                  <a:pt x="10191750" y="56856"/>
                  <a:pt x="10191750" y="126992"/>
                </a:cubicBezTo>
                <a:lnTo>
                  <a:pt x="10191750" y="2032008"/>
                </a:lnTo>
                <a:cubicBezTo>
                  <a:pt x="10191750" y="2102144"/>
                  <a:pt x="10134894" y="2159000"/>
                  <a:pt x="10064758" y="2159000"/>
                </a:cubicBezTo>
                <a:lnTo>
                  <a:pt x="126992" y="2159000"/>
                </a:lnTo>
                <a:cubicBezTo>
                  <a:pt x="56856" y="2159000"/>
                  <a:pt x="0" y="2102144"/>
                  <a:pt x="0" y="2032008"/>
                </a:cubicBezTo>
                <a:lnTo>
                  <a:pt x="0" y="126992"/>
                </a:lnTo>
                <a:cubicBezTo>
                  <a:pt x="0" y="56903"/>
                  <a:pt x="56903" y="0"/>
                  <a:pt x="126992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39" name="Shape 37"/>
          <p:cNvSpPr/>
          <p:nvPr/>
        </p:nvSpPr>
        <p:spPr>
          <a:xfrm>
            <a:off x="719667" y="807508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297718" y="119062"/>
                </a:moveTo>
                <a:lnTo>
                  <a:pt x="302617" y="119062"/>
                </a:lnTo>
                <a:cubicBezTo>
                  <a:pt x="310865" y="119062"/>
                  <a:pt x="317500" y="112427"/>
                  <a:pt x="317500" y="104180"/>
                </a:cubicBezTo>
                <a:lnTo>
                  <a:pt x="317500" y="14883"/>
                </a:lnTo>
                <a:cubicBezTo>
                  <a:pt x="317500" y="8868"/>
                  <a:pt x="313903" y="3411"/>
                  <a:pt x="308322" y="1116"/>
                </a:cubicBezTo>
                <a:cubicBezTo>
                  <a:pt x="302741" y="-1178"/>
                  <a:pt x="296354" y="124"/>
                  <a:pt x="292075" y="4341"/>
                </a:cubicBezTo>
                <a:lnTo>
                  <a:pt x="260015" y="36463"/>
                </a:lnTo>
                <a:cubicBezTo>
                  <a:pt x="232544" y="13705"/>
                  <a:pt x="197197" y="0"/>
                  <a:pt x="158750" y="0"/>
                </a:cubicBezTo>
                <a:cubicBezTo>
                  <a:pt x="78755" y="0"/>
                  <a:pt x="12588" y="59159"/>
                  <a:pt x="1612" y="136116"/>
                </a:cubicBezTo>
                <a:cubicBezTo>
                  <a:pt x="62" y="146968"/>
                  <a:pt x="7565" y="157014"/>
                  <a:pt x="18417" y="158564"/>
                </a:cubicBezTo>
                <a:cubicBezTo>
                  <a:pt x="29270" y="160114"/>
                  <a:pt x="39315" y="152549"/>
                  <a:pt x="40866" y="141759"/>
                </a:cubicBezTo>
                <a:cubicBezTo>
                  <a:pt x="49113" y="84026"/>
                  <a:pt x="98785" y="39688"/>
                  <a:pt x="158750" y="39688"/>
                </a:cubicBezTo>
                <a:cubicBezTo>
                  <a:pt x="186283" y="39688"/>
                  <a:pt x="211584" y="48989"/>
                  <a:pt x="231738" y="64678"/>
                </a:cubicBezTo>
                <a:lnTo>
                  <a:pt x="202778" y="93638"/>
                </a:lnTo>
                <a:cubicBezTo>
                  <a:pt x="198500" y="97917"/>
                  <a:pt x="197259" y="104304"/>
                  <a:pt x="199554" y="109885"/>
                </a:cubicBezTo>
                <a:cubicBezTo>
                  <a:pt x="201848" y="115466"/>
                  <a:pt x="207305" y="119062"/>
                  <a:pt x="213320" y="119062"/>
                </a:cubicBezTo>
                <a:lnTo>
                  <a:pt x="297718" y="119062"/>
                </a:lnTo>
                <a:close/>
                <a:moveTo>
                  <a:pt x="315950" y="181384"/>
                </a:moveTo>
                <a:cubicBezTo>
                  <a:pt x="317500" y="170532"/>
                  <a:pt x="309935" y="160486"/>
                  <a:pt x="299145" y="158936"/>
                </a:cubicBezTo>
                <a:cubicBezTo>
                  <a:pt x="288354" y="157386"/>
                  <a:pt x="278247" y="164951"/>
                  <a:pt x="276696" y="175741"/>
                </a:cubicBezTo>
                <a:cubicBezTo>
                  <a:pt x="268449" y="233412"/>
                  <a:pt x="218777" y="277750"/>
                  <a:pt x="158812" y="277750"/>
                </a:cubicBezTo>
                <a:cubicBezTo>
                  <a:pt x="131279" y="277750"/>
                  <a:pt x="105978" y="268449"/>
                  <a:pt x="85824" y="252760"/>
                </a:cubicBezTo>
                <a:lnTo>
                  <a:pt x="114722" y="223862"/>
                </a:lnTo>
                <a:cubicBezTo>
                  <a:pt x="119000" y="219583"/>
                  <a:pt x="120241" y="213196"/>
                  <a:pt x="117946" y="207615"/>
                </a:cubicBezTo>
                <a:cubicBezTo>
                  <a:pt x="115652" y="202034"/>
                  <a:pt x="110195" y="198438"/>
                  <a:pt x="104180" y="198438"/>
                </a:cubicBezTo>
                <a:lnTo>
                  <a:pt x="14883" y="198438"/>
                </a:lnTo>
                <a:cubicBezTo>
                  <a:pt x="6635" y="198438"/>
                  <a:pt x="0" y="205073"/>
                  <a:pt x="0" y="213320"/>
                </a:cubicBezTo>
                <a:lnTo>
                  <a:pt x="0" y="302617"/>
                </a:lnTo>
                <a:cubicBezTo>
                  <a:pt x="0" y="308632"/>
                  <a:pt x="3597" y="314089"/>
                  <a:pt x="9178" y="316384"/>
                </a:cubicBezTo>
                <a:cubicBezTo>
                  <a:pt x="14759" y="318678"/>
                  <a:pt x="21146" y="317376"/>
                  <a:pt x="25425" y="313159"/>
                </a:cubicBezTo>
                <a:lnTo>
                  <a:pt x="57547" y="281037"/>
                </a:lnTo>
                <a:cubicBezTo>
                  <a:pt x="84956" y="303795"/>
                  <a:pt x="120303" y="317500"/>
                  <a:pt x="158750" y="317500"/>
                </a:cubicBezTo>
                <a:cubicBezTo>
                  <a:pt x="238745" y="317500"/>
                  <a:pt x="304912" y="258341"/>
                  <a:pt x="315888" y="181384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0" name="Text 38"/>
          <p:cNvSpPr/>
          <p:nvPr/>
        </p:nvSpPr>
        <p:spPr>
          <a:xfrm>
            <a:off x="1201208" y="8043333"/>
            <a:ext cx="1428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会计循环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929184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2" name="Shape 40"/>
          <p:cNvSpPr/>
          <p:nvPr/>
        </p:nvSpPr>
        <p:spPr>
          <a:xfrm>
            <a:off x="1124975" y="8847667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33400" y="42267"/>
                </a:moveTo>
                <a:lnTo>
                  <a:pt x="75555" y="106561"/>
                </a:lnTo>
                <a:cubicBezTo>
                  <a:pt x="73273" y="109091"/>
                  <a:pt x="73372" y="113010"/>
                  <a:pt x="75803" y="115441"/>
                </a:cubicBezTo>
                <a:cubicBezTo>
                  <a:pt x="90934" y="130572"/>
                  <a:pt x="115491" y="130572"/>
                  <a:pt x="130621" y="115441"/>
                </a:cubicBezTo>
                <a:lnTo>
                  <a:pt x="146397" y="99665"/>
                </a:lnTo>
                <a:cubicBezTo>
                  <a:pt x="148481" y="97582"/>
                  <a:pt x="151110" y="96441"/>
                  <a:pt x="153789" y="96242"/>
                </a:cubicBezTo>
                <a:cubicBezTo>
                  <a:pt x="157163" y="95945"/>
                  <a:pt x="160635" y="97086"/>
                  <a:pt x="163215" y="99665"/>
                </a:cubicBezTo>
                <a:lnTo>
                  <a:pt x="250825" y="186531"/>
                </a:lnTo>
                <a:lnTo>
                  <a:pt x="285750" y="158750"/>
                </a:lnTo>
                <a:lnTo>
                  <a:pt x="285750" y="15875"/>
                </a:lnTo>
                <a:lnTo>
                  <a:pt x="230188" y="47625"/>
                </a:lnTo>
                <a:lnTo>
                  <a:pt x="218380" y="39737"/>
                </a:lnTo>
                <a:cubicBezTo>
                  <a:pt x="210542" y="34528"/>
                  <a:pt x="201364" y="31750"/>
                  <a:pt x="191939" y="31750"/>
                </a:cubicBezTo>
                <a:lnTo>
                  <a:pt x="157014" y="31750"/>
                </a:lnTo>
                <a:cubicBezTo>
                  <a:pt x="156468" y="31750"/>
                  <a:pt x="155873" y="31750"/>
                  <a:pt x="155327" y="31800"/>
                </a:cubicBezTo>
                <a:cubicBezTo>
                  <a:pt x="146943" y="32246"/>
                  <a:pt x="139055" y="36016"/>
                  <a:pt x="133400" y="42267"/>
                </a:cubicBezTo>
                <a:close/>
                <a:moveTo>
                  <a:pt x="57845" y="90636"/>
                </a:moveTo>
                <a:lnTo>
                  <a:pt x="110827" y="31750"/>
                </a:lnTo>
                <a:lnTo>
                  <a:pt x="91182" y="31750"/>
                </a:lnTo>
                <a:cubicBezTo>
                  <a:pt x="78532" y="31750"/>
                  <a:pt x="66427" y="36761"/>
                  <a:pt x="57497" y="45690"/>
                </a:cubicBezTo>
                <a:lnTo>
                  <a:pt x="55563" y="47625"/>
                </a:lnTo>
                <a:lnTo>
                  <a:pt x="0" y="15875"/>
                </a:lnTo>
                <a:lnTo>
                  <a:pt x="0" y="158750"/>
                </a:lnTo>
                <a:lnTo>
                  <a:pt x="77589" y="223391"/>
                </a:lnTo>
                <a:cubicBezTo>
                  <a:pt x="88999" y="232916"/>
                  <a:pt x="103386" y="238125"/>
                  <a:pt x="118219" y="238125"/>
                </a:cubicBezTo>
                <a:lnTo>
                  <a:pt x="126008" y="238125"/>
                </a:lnTo>
                <a:lnTo>
                  <a:pt x="122535" y="234652"/>
                </a:lnTo>
                <a:cubicBezTo>
                  <a:pt x="117872" y="229989"/>
                  <a:pt x="117872" y="222448"/>
                  <a:pt x="122535" y="217835"/>
                </a:cubicBezTo>
                <a:cubicBezTo>
                  <a:pt x="127198" y="213221"/>
                  <a:pt x="134739" y="213171"/>
                  <a:pt x="139353" y="217835"/>
                </a:cubicBezTo>
                <a:lnTo>
                  <a:pt x="159693" y="238175"/>
                </a:lnTo>
                <a:lnTo>
                  <a:pt x="164157" y="238175"/>
                </a:lnTo>
                <a:cubicBezTo>
                  <a:pt x="173633" y="238175"/>
                  <a:pt x="182910" y="236041"/>
                  <a:pt x="191343" y="232073"/>
                </a:cubicBezTo>
                <a:lnTo>
                  <a:pt x="178098" y="218777"/>
                </a:lnTo>
                <a:cubicBezTo>
                  <a:pt x="173434" y="214114"/>
                  <a:pt x="173434" y="206573"/>
                  <a:pt x="178098" y="201960"/>
                </a:cubicBezTo>
                <a:cubicBezTo>
                  <a:pt x="182761" y="197346"/>
                  <a:pt x="190302" y="197296"/>
                  <a:pt x="194915" y="201960"/>
                </a:cubicBezTo>
                <a:lnTo>
                  <a:pt x="210790" y="217835"/>
                </a:lnTo>
                <a:lnTo>
                  <a:pt x="219472" y="209153"/>
                </a:lnTo>
                <a:cubicBezTo>
                  <a:pt x="223887" y="204738"/>
                  <a:pt x="225177" y="198338"/>
                  <a:pt x="223242" y="192732"/>
                </a:cubicBezTo>
                <a:lnTo>
                  <a:pt x="154831" y="124867"/>
                </a:lnTo>
                <a:lnTo>
                  <a:pt x="147439" y="132259"/>
                </a:lnTo>
                <a:cubicBezTo>
                  <a:pt x="122982" y="156716"/>
                  <a:pt x="83393" y="156716"/>
                  <a:pt x="58936" y="132259"/>
                </a:cubicBezTo>
                <a:cubicBezTo>
                  <a:pt x="47526" y="120848"/>
                  <a:pt x="47079" y="102543"/>
                  <a:pt x="57845" y="90587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3" name="Text 41"/>
          <p:cNvSpPr/>
          <p:nvPr/>
        </p:nvSpPr>
        <p:spPr>
          <a:xfrm>
            <a:off x="629708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交易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2011991" y="90381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07781" y="115176"/>
                </a:moveTo>
                <a:cubicBezTo>
                  <a:pt x="212948" y="110009"/>
                  <a:pt x="212948" y="101617"/>
                  <a:pt x="207781" y="96449"/>
                </a:cubicBezTo>
                <a:lnTo>
                  <a:pt x="141635" y="30303"/>
                </a:lnTo>
                <a:cubicBezTo>
                  <a:pt x="136467" y="25135"/>
                  <a:pt x="128075" y="25135"/>
                  <a:pt x="122907" y="30303"/>
                </a:cubicBezTo>
                <a:cubicBezTo>
                  <a:pt x="117740" y="35471"/>
                  <a:pt x="117740" y="43863"/>
                  <a:pt x="122907" y="49031"/>
                </a:cubicBezTo>
                <a:lnTo>
                  <a:pt x="166481" y="92604"/>
                </a:lnTo>
                <a:lnTo>
                  <a:pt x="13229" y="92604"/>
                </a:lnTo>
                <a:cubicBezTo>
                  <a:pt x="5912" y="92604"/>
                  <a:pt x="0" y="98516"/>
                  <a:pt x="0" y="105833"/>
                </a:cubicBezTo>
                <a:cubicBezTo>
                  <a:pt x="0" y="113151"/>
                  <a:pt x="5912" y="119063"/>
                  <a:pt x="13229" y="119063"/>
                </a:cubicBezTo>
                <a:lnTo>
                  <a:pt x="166481" y="119063"/>
                </a:lnTo>
                <a:lnTo>
                  <a:pt x="122907" y="162636"/>
                </a:lnTo>
                <a:cubicBezTo>
                  <a:pt x="117740" y="167804"/>
                  <a:pt x="117740" y="176196"/>
                  <a:pt x="122907" y="181364"/>
                </a:cubicBezTo>
                <a:cubicBezTo>
                  <a:pt x="128075" y="186531"/>
                  <a:pt x="136467" y="186531"/>
                  <a:pt x="141635" y="181364"/>
                </a:cubicBezTo>
                <a:lnTo>
                  <a:pt x="207781" y="11521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5" name="Shape 43"/>
          <p:cNvSpPr/>
          <p:nvPr/>
        </p:nvSpPr>
        <p:spPr>
          <a:xfrm>
            <a:off x="2628966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6" name="Shape 44"/>
          <p:cNvSpPr/>
          <p:nvPr/>
        </p:nvSpPr>
        <p:spPr>
          <a:xfrm>
            <a:off x="2872383" y="8847667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0" y="31750"/>
                </a:moveTo>
                <a:cubicBezTo>
                  <a:pt x="0" y="14238"/>
                  <a:pt x="14238" y="0"/>
                  <a:pt x="31750" y="0"/>
                </a:cubicBezTo>
                <a:lnTo>
                  <a:pt x="105916" y="0"/>
                </a:lnTo>
                <a:cubicBezTo>
                  <a:pt x="114350" y="0"/>
                  <a:pt x="122436" y="3324"/>
                  <a:pt x="128389" y="9277"/>
                </a:cubicBezTo>
                <a:lnTo>
                  <a:pt x="181223" y="62161"/>
                </a:lnTo>
                <a:cubicBezTo>
                  <a:pt x="187176" y="68114"/>
                  <a:pt x="190500" y="76200"/>
                  <a:pt x="190500" y="84634"/>
                </a:cubicBezTo>
                <a:lnTo>
                  <a:pt x="190500" y="222250"/>
                </a:lnTo>
                <a:cubicBezTo>
                  <a:pt x="190500" y="239762"/>
                  <a:pt x="176262" y="254000"/>
                  <a:pt x="158750" y="254000"/>
                </a:cubicBezTo>
                <a:lnTo>
                  <a:pt x="31750" y="254000"/>
                </a:lnTo>
                <a:cubicBezTo>
                  <a:pt x="14238" y="254000"/>
                  <a:pt x="0" y="239762"/>
                  <a:pt x="0" y="222250"/>
                </a:cubicBezTo>
                <a:lnTo>
                  <a:pt x="0" y="31750"/>
                </a:lnTo>
                <a:close/>
                <a:moveTo>
                  <a:pt x="103188" y="29021"/>
                </a:moveTo>
                <a:lnTo>
                  <a:pt x="103188" y="75406"/>
                </a:lnTo>
                <a:cubicBezTo>
                  <a:pt x="103188" y="82004"/>
                  <a:pt x="108496" y="87313"/>
                  <a:pt x="115094" y="87313"/>
                </a:cubicBezTo>
                <a:lnTo>
                  <a:pt x="161479" y="87313"/>
                </a:lnTo>
                <a:lnTo>
                  <a:pt x="103188" y="29021"/>
                </a:lnTo>
                <a:close/>
                <a:moveTo>
                  <a:pt x="59531" y="127000"/>
                </a:moveTo>
                <a:cubicBezTo>
                  <a:pt x="52933" y="127000"/>
                  <a:pt x="47625" y="132308"/>
                  <a:pt x="47625" y="138906"/>
                </a:cubicBezTo>
                <a:cubicBezTo>
                  <a:pt x="47625" y="145504"/>
                  <a:pt x="52933" y="150813"/>
                  <a:pt x="59531" y="150813"/>
                </a:cubicBezTo>
                <a:lnTo>
                  <a:pt x="130969" y="150813"/>
                </a:lnTo>
                <a:cubicBezTo>
                  <a:pt x="137567" y="150813"/>
                  <a:pt x="142875" y="145504"/>
                  <a:pt x="142875" y="138906"/>
                </a:cubicBezTo>
                <a:cubicBezTo>
                  <a:pt x="142875" y="132308"/>
                  <a:pt x="137567" y="127000"/>
                  <a:pt x="130969" y="127000"/>
                </a:cubicBezTo>
                <a:lnTo>
                  <a:pt x="59531" y="127000"/>
                </a:lnTo>
                <a:close/>
                <a:moveTo>
                  <a:pt x="59531" y="174625"/>
                </a:moveTo>
                <a:cubicBezTo>
                  <a:pt x="52933" y="174625"/>
                  <a:pt x="47625" y="179933"/>
                  <a:pt x="47625" y="186531"/>
                </a:cubicBezTo>
                <a:cubicBezTo>
                  <a:pt x="47625" y="193129"/>
                  <a:pt x="52933" y="198438"/>
                  <a:pt x="59531" y="198438"/>
                </a:cubicBezTo>
                <a:lnTo>
                  <a:pt x="130969" y="198438"/>
                </a:lnTo>
                <a:cubicBezTo>
                  <a:pt x="137567" y="198438"/>
                  <a:pt x="142875" y="193129"/>
                  <a:pt x="142875" y="186531"/>
                </a:cubicBezTo>
                <a:cubicBezTo>
                  <a:pt x="142875" y="179933"/>
                  <a:pt x="137567" y="174625"/>
                  <a:pt x="130969" y="174625"/>
                </a:cubicBezTo>
                <a:lnTo>
                  <a:pt x="59531" y="17462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47" name="Text 45"/>
          <p:cNvSpPr/>
          <p:nvPr/>
        </p:nvSpPr>
        <p:spPr>
          <a:xfrm>
            <a:off x="2329491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原始凭证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3711773" y="90381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07781" y="115176"/>
                </a:moveTo>
                <a:cubicBezTo>
                  <a:pt x="212948" y="110009"/>
                  <a:pt x="212948" y="101617"/>
                  <a:pt x="207781" y="96449"/>
                </a:cubicBezTo>
                <a:lnTo>
                  <a:pt x="141635" y="30303"/>
                </a:lnTo>
                <a:cubicBezTo>
                  <a:pt x="136467" y="25135"/>
                  <a:pt x="128075" y="25135"/>
                  <a:pt x="122907" y="30303"/>
                </a:cubicBezTo>
                <a:cubicBezTo>
                  <a:pt x="117740" y="35471"/>
                  <a:pt x="117740" y="43863"/>
                  <a:pt x="122907" y="49031"/>
                </a:cubicBezTo>
                <a:lnTo>
                  <a:pt x="166481" y="92604"/>
                </a:lnTo>
                <a:lnTo>
                  <a:pt x="13229" y="92604"/>
                </a:lnTo>
                <a:cubicBezTo>
                  <a:pt x="5912" y="92604"/>
                  <a:pt x="0" y="98516"/>
                  <a:pt x="0" y="105833"/>
                </a:cubicBezTo>
                <a:cubicBezTo>
                  <a:pt x="0" y="113151"/>
                  <a:pt x="5912" y="119063"/>
                  <a:pt x="13229" y="119063"/>
                </a:cubicBezTo>
                <a:lnTo>
                  <a:pt x="166481" y="119063"/>
                </a:lnTo>
                <a:lnTo>
                  <a:pt x="122907" y="162636"/>
                </a:lnTo>
                <a:cubicBezTo>
                  <a:pt x="117740" y="167804"/>
                  <a:pt x="117740" y="176196"/>
                  <a:pt x="122907" y="181364"/>
                </a:cubicBezTo>
                <a:cubicBezTo>
                  <a:pt x="128075" y="186531"/>
                  <a:pt x="136467" y="186531"/>
                  <a:pt x="141635" y="181364"/>
                </a:cubicBezTo>
                <a:lnTo>
                  <a:pt x="207781" y="11521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49" name="Shape 47"/>
          <p:cNvSpPr/>
          <p:nvPr/>
        </p:nvSpPr>
        <p:spPr>
          <a:xfrm>
            <a:off x="4328749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0" name="Shape 48"/>
          <p:cNvSpPr/>
          <p:nvPr/>
        </p:nvSpPr>
        <p:spPr>
          <a:xfrm>
            <a:off x="4572165" y="8847667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54484" y="15875"/>
                </a:moveTo>
                <a:lnTo>
                  <a:pt x="158750" y="15875"/>
                </a:lnTo>
                <a:cubicBezTo>
                  <a:pt x="176262" y="15875"/>
                  <a:pt x="190500" y="30113"/>
                  <a:pt x="190500" y="47625"/>
                </a:cubicBezTo>
                <a:lnTo>
                  <a:pt x="190500" y="222250"/>
                </a:lnTo>
                <a:cubicBezTo>
                  <a:pt x="190500" y="239762"/>
                  <a:pt x="176262" y="254000"/>
                  <a:pt x="158750" y="254000"/>
                </a:cubicBezTo>
                <a:lnTo>
                  <a:pt x="31750" y="254000"/>
                </a:lnTo>
                <a:cubicBezTo>
                  <a:pt x="14238" y="254000"/>
                  <a:pt x="0" y="239762"/>
                  <a:pt x="0" y="222250"/>
                </a:cubicBezTo>
                <a:lnTo>
                  <a:pt x="0" y="47625"/>
                </a:lnTo>
                <a:cubicBezTo>
                  <a:pt x="0" y="30113"/>
                  <a:pt x="14238" y="15875"/>
                  <a:pt x="31750" y="15875"/>
                </a:cubicBezTo>
                <a:lnTo>
                  <a:pt x="36016" y="15875"/>
                </a:lnTo>
                <a:cubicBezTo>
                  <a:pt x="41473" y="6400"/>
                  <a:pt x="51743" y="0"/>
                  <a:pt x="63500" y="0"/>
                </a:cubicBezTo>
                <a:lnTo>
                  <a:pt x="127000" y="0"/>
                </a:lnTo>
                <a:cubicBezTo>
                  <a:pt x="138757" y="0"/>
                  <a:pt x="149027" y="6400"/>
                  <a:pt x="154484" y="15875"/>
                </a:cubicBezTo>
                <a:close/>
                <a:moveTo>
                  <a:pt x="123031" y="55563"/>
                </a:moveTo>
                <a:cubicBezTo>
                  <a:pt x="129629" y="55563"/>
                  <a:pt x="134938" y="50254"/>
                  <a:pt x="134938" y="43656"/>
                </a:cubicBezTo>
                <a:cubicBezTo>
                  <a:pt x="134938" y="37058"/>
                  <a:pt x="129629" y="31750"/>
                  <a:pt x="123031" y="31750"/>
                </a:cubicBezTo>
                <a:lnTo>
                  <a:pt x="67469" y="31750"/>
                </a:lnTo>
                <a:cubicBezTo>
                  <a:pt x="60871" y="31750"/>
                  <a:pt x="55563" y="37058"/>
                  <a:pt x="55563" y="43656"/>
                </a:cubicBezTo>
                <a:cubicBezTo>
                  <a:pt x="55563" y="50254"/>
                  <a:pt x="60871" y="55563"/>
                  <a:pt x="67469" y="55563"/>
                </a:cubicBezTo>
                <a:lnTo>
                  <a:pt x="123031" y="55563"/>
                </a:lnTo>
                <a:close/>
                <a:moveTo>
                  <a:pt x="63500" y="127000"/>
                </a:moveTo>
                <a:cubicBezTo>
                  <a:pt x="63500" y="118238"/>
                  <a:pt x="56387" y="111125"/>
                  <a:pt x="47625" y="111125"/>
                </a:cubicBezTo>
                <a:cubicBezTo>
                  <a:pt x="38863" y="111125"/>
                  <a:pt x="31750" y="118238"/>
                  <a:pt x="31750" y="127000"/>
                </a:cubicBezTo>
                <a:cubicBezTo>
                  <a:pt x="31750" y="135762"/>
                  <a:pt x="38863" y="142875"/>
                  <a:pt x="47625" y="142875"/>
                </a:cubicBezTo>
                <a:cubicBezTo>
                  <a:pt x="56387" y="142875"/>
                  <a:pt x="63500" y="135762"/>
                  <a:pt x="63500" y="127000"/>
                </a:cubicBezTo>
                <a:close/>
                <a:moveTo>
                  <a:pt x="79375" y="127000"/>
                </a:moveTo>
                <a:cubicBezTo>
                  <a:pt x="79375" y="133598"/>
                  <a:pt x="84683" y="138906"/>
                  <a:pt x="91281" y="138906"/>
                </a:cubicBezTo>
                <a:lnTo>
                  <a:pt x="146844" y="138906"/>
                </a:lnTo>
                <a:cubicBezTo>
                  <a:pt x="153442" y="138906"/>
                  <a:pt x="158750" y="133598"/>
                  <a:pt x="158750" y="127000"/>
                </a:cubicBezTo>
                <a:cubicBezTo>
                  <a:pt x="158750" y="120402"/>
                  <a:pt x="153442" y="115094"/>
                  <a:pt x="146844" y="115094"/>
                </a:cubicBezTo>
                <a:lnTo>
                  <a:pt x="91281" y="115094"/>
                </a:lnTo>
                <a:cubicBezTo>
                  <a:pt x="84683" y="115094"/>
                  <a:pt x="79375" y="120402"/>
                  <a:pt x="79375" y="127000"/>
                </a:cubicBezTo>
                <a:close/>
                <a:moveTo>
                  <a:pt x="79375" y="190500"/>
                </a:moveTo>
                <a:cubicBezTo>
                  <a:pt x="79375" y="197098"/>
                  <a:pt x="84683" y="202406"/>
                  <a:pt x="91281" y="202406"/>
                </a:cubicBezTo>
                <a:lnTo>
                  <a:pt x="146844" y="202406"/>
                </a:lnTo>
                <a:cubicBezTo>
                  <a:pt x="153442" y="202406"/>
                  <a:pt x="158750" y="197098"/>
                  <a:pt x="158750" y="190500"/>
                </a:cubicBezTo>
                <a:cubicBezTo>
                  <a:pt x="158750" y="183902"/>
                  <a:pt x="153442" y="178594"/>
                  <a:pt x="146844" y="178594"/>
                </a:cubicBezTo>
                <a:lnTo>
                  <a:pt x="91281" y="178594"/>
                </a:lnTo>
                <a:cubicBezTo>
                  <a:pt x="84683" y="178594"/>
                  <a:pt x="79375" y="183902"/>
                  <a:pt x="79375" y="190500"/>
                </a:cubicBezTo>
                <a:close/>
                <a:moveTo>
                  <a:pt x="47625" y="206375"/>
                </a:moveTo>
                <a:cubicBezTo>
                  <a:pt x="56387" y="206375"/>
                  <a:pt x="63500" y="199262"/>
                  <a:pt x="63500" y="190500"/>
                </a:cubicBezTo>
                <a:cubicBezTo>
                  <a:pt x="63500" y="181738"/>
                  <a:pt x="56387" y="174625"/>
                  <a:pt x="47625" y="174625"/>
                </a:cubicBezTo>
                <a:cubicBezTo>
                  <a:pt x="38863" y="174625"/>
                  <a:pt x="31750" y="181738"/>
                  <a:pt x="31750" y="190500"/>
                </a:cubicBezTo>
                <a:cubicBezTo>
                  <a:pt x="31750" y="199262"/>
                  <a:pt x="38863" y="206375"/>
                  <a:pt x="47625" y="206375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51" name="Text 49"/>
          <p:cNvSpPr/>
          <p:nvPr/>
        </p:nvSpPr>
        <p:spPr>
          <a:xfrm>
            <a:off x="4029273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记账凭证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5411556" y="90381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07781" y="115176"/>
                </a:moveTo>
                <a:cubicBezTo>
                  <a:pt x="212948" y="110009"/>
                  <a:pt x="212948" y="101617"/>
                  <a:pt x="207781" y="96449"/>
                </a:cubicBezTo>
                <a:lnTo>
                  <a:pt x="141635" y="30303"/>
                </a:lnTo>
                <a:cubicBezTo>
                  <a:pt x="136467" y="25135"/>
                  <a:pt x="128075" y="25135"/>
                  <a:pt x="122907" y="30303"/>
                </a:cubicBezTo>
                <a:cubicBezTo>
                  <a:pt x="117740" y="35471"/>
                  <a:pt x="117740" y="43863"/>
                  <a:pt x="122907" y="49031"/>
                </a:cubicBezTo>
                <a:lnTo>
                  <a:pt x="166481" y="92604"/>
                </a:lnTo>
                <a:lnTo>
                  <a:pt x="13229" y="92604"/>
                </a:lnTo>
                <a:cubicBezTo>
                  <a:pt x="5912" y="92604"/>
                  <a:pt x="0" y="98516"/>
                  <a:pt x="0" y="105833"/>
                </a:cubicBezTo>
                <a:cubicBezTo>
                  <a:pt x="0" y="113151"/>
                  <a:pt x="5912" y="119063"/>
                  <a:pt x="13229" y="119063"/>
                </a:cubicBezTo>
                <a:lnTo>
                  <a:pt x="166481" y="119063"/>
                </a:lnTo>
                <a:lnTo>
                  <a:pt x="122907" y="162636"/>
                </a:lnTo>
                <a:cubicBezTo>
                  <a:pt x="117740" y="167804"/>
                  <a:pt x="117740" y="176196"/>
                  <a:pt x="122907" y="181364"/>
                </a:cubicBezTo>
                <a:cubicBezTo>
                  <a:pt x="128075" y="186531"/>
                  <a:pt x="136467" y="186531"/>
                  <a:pt x="141635" y="181364"/>
                </a:cubicBezTo>
                <a:lnTo>
                  <a:pt x="207781" y="11521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3" name="Shape 51"/>
          <p:cNvSpPr/>
          <p:nvPr/>
        </p:nvSpPr>
        <p:spPr>
          <a:xfrm>
            <a:off x="6028531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4" name="Shape 52"/>
          <p:cNvSpPr/>
          <p:nvPr/>
        </p:nvSpPr>
        <p:spPr>
          <a:xfrm>
            <a:off x="6256073" y="8847667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90500" y="254000"/>
                </a:moveTo>
                <a:lnTo>
                  <a:pt x="47625" y="254000"/>
                </a:lnTo>
                <a:cubicBezTo>
                  <a:pt x="21332" y="254000"/>
                  <a:pt x="0" y="232668"/>
                  <a:pt x="0" y="206375"/>
                </a:cubicBezTo>
                <a:lnTo>
                  <a:pt x="0" y="47625"/>
                </a:lnTo>
                <a:cubicBezTo>
                  <a:pt x="0" y="21332"/>
                  <a:pt x="21332" y="0"/>
                  <a:pt x="47625" y="0"/>
                </a:cubicBezTo>
                <a:lnTo>
                  <a:pt x="198438" y="0"/>
                </a:lnTo>
                <a:cubicBezTo>
                  <a:pt x="211584" y="0"/>
                  <a:pt x="222250" y="10666"/>
                  <a:pt x="222250" y="23812"/>
                </a:cubicBezTo>
                <a:lnTo>
                  <a:pt x="222250" y="166688"/>
                </a:lnTo>
                <a:cubicBezTo>
                  <a:pt x="222250" y="177056"/>
                  <a:pt x="215602" y="185886"/>
                  <a:pt x="206375" y="189161"/>
                </a:cubicBezTo>
                <a:lnTo>
                  <a:pt x="206375" y="222250"/>
                </a:lnTo>
                <a:cubicBezTo>
                  <a:pt x="215156" y="222250"/>
                  <a:pt x="222250" y="229344"/>
                  <a:pt x="222250" y="238125"/>
                </a:cubicBezTo>
                <a:cubicBezTo>
                  <a:pt x="222250" y="246906"/>
                  <a:pt x="215156" y="254000"/>
                  <a:pt x="206375" y="254000"/>
                </a:cubicBezTo>
                <a:lnTo>
                  <a:pt x="190500" y="254000"/>
                </a:lnTo>
                <a:close/>
                <a:moveTo>
                  <a:pt x="47625" y="190500"/>
                </a:moveTo>
                <a:cubicBezTo>
                  <a:pt x="38844" y="190500"/>
                  <a:pt x="31750" y="197594"/>
                  <a:pt x="31750" y="206375"/>
                </a:cubicBezTo>
                <a:cubicBezTo>
                  <a:pt x="31750" y="215156"/>
                  <a:pt x="38844" y="222250"/>
                  <a:pt x="47625" y="222250"/>
                </a:cubicBezTo>
                <a:lnTo>
                  <a:pt x="174625" y="222250"/>
                </a:lnTo>
                <a:lnTo>
                  <a:pt x="174625" y="190500"/>
                </a:lnTo>
                <a:lnTo>
                  <a:pt x="47625" y="190500"/>
                </a:lnTo>
                <a:close/>
                <a:moveTo>
                  <a:pt x="63500" y="75406"/>
                </a:moveTo>
                <a:cubicBezTo>
                  <a:pt x="63500" y="82004"/>
                  <a:pt x="68808" y="87313"/>
                  <a:pt x="75406" y="87313"/>
                </a:cubicBezTo>
                <a:lnTo>
                  <a:pt x="162719" y="87313"/>
                </a:lnTo>
                <a:cubicBezTo>
                  <a:pt x="169317" y="87313"/>
                  <a:pt x="174625" y="82004"/>
                  <a:pt x="174625" y="75406"/>
                </a:cubicBezTo>
                <a:cubicBezTo>
                  <a:pt x="174625" y="68808"/>
                  <a:pt x="169317" y="63500"/>
                  <a:pt x="162719" y="63500"/>
                </a:cubicBezTo>
                <a:lnTo>
                  <a:pt x="75406" y="63500"/>
                </a:lnTo>
                <a:cubicBezTo>
                  <a:pt x="68808" y="63500"/>
                  <a:pt x="63500" y="68808"/>
                  <a:pt x="63500" y="75406"/>
                </a:cubicBezTo>
                <a:close/>
                <a:moveTo>
                  <a:pt x="75406" y="111125"/>
                </a:moveTo>
                <a:cubicBezTo>
                  <a:pt x="68808" y="111125"/>
                  <a:pt x="63500" y="116433"/>
                  <a:pt x="63500" y="123031"/>
                </a:cubicBezTo>
                <a:cubicBezTo>
                  <a:pt x="63500" y="129629"/>
                  <a:pt x="68808" y="134938"/>
                  <a:pt x="75406" y="134938"/>
                </a:cubicBezTo>
                <a:lnTo>
                  <a:pt x="162719" y="134938"/>
                </a:lnTo>
                <a:cubicBezTo>
                  <a:pt x="169317" y="134938"/>
                  <a:pt x="174625" y="129629"/>
                  <a:pt x="174625" y="123031"/>
                </a:cubicBezTo>
                <a:cubicBezTo>
                  <a:pt x="174625" y="116433"/>
                  <a:pt x="169317" y="111125"/>
                  <a:pt x="162719" y="111125"/>
                </a:cubicBezTo>
                <a:lnTo>
                  <a:pt x="75406" y="111125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55" name="Text 53"/>
          <p:cNvSpPr/>
          <p:nvPr/>
        </p:nvSpPr>
        <p:spPr>
          <a:xfrm>
            <a:off x="5729056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账簿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7111339" y="90381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07781" y="115176"/>
                </a:moveTo>
                <a:cubicBezTo>
                  <a:pt x="212948" y="110009"/>
                  <a:pt x="212948" y="101617"/>
                  <a:pt x="207781" y="96449"/>
                </a:cubicBezTo>
                <a:lnTo>
                  <a:pt x="141635" y="30303"/>
                </a:lnTo>
                <a:cubicBezTo>
                  <a:pt x="136467" y="25135"/>
                  <a:pt x="128075" y="25135"/>
                  <a:pt x="122907" y="30303"/>
                </a:cubicBezTo>
                <a:cubicBezTo>
                  <a:pt x="117740" y="35471"/>
                  <a:pt x="117740" y="43863"/>
                  <a:pt x="122907" y="49031"/>
                </a:cubicBezTo>
                <a:lnTo>
                  <a:pt x="166481" y="92604"/>
                </a:lnTo>
                <a:lnTo>
                  <a:pt x="13229" y="92604"/>
                </a:lnTo>
                <a:cubicBezTo>
                  <a:pt x="5912" y="92604"/>
                  <a:pt x="0" y="98516"/>
                  <a:pt x="0" y="105833"/>
                </a:cubicBezTo>
                <a:cubicBezTo>
                  <a:pt x="0" y="113151"/>
                  <a:pt x="5912" y="119063"/>
                  <a:pt x="13229" y="119063"/>
                </a:cubicBezTo>
                <a:lnTo>
                  <a:pt x="166481" y="119063"/>
                </a:lnTo>
                <a:lnTo>
                  <a:pt x="122907" y="162636"/>
                </a:lnTo>
                <a:cubicBezTo>
                  <a:pt x="117740" y="167804"/>
                  <a:pt x="117740" y="176196"/>
                  <a:pt x="122907" y="181364"/>
                </a:cubicBezTo>
                <a:cubicBezTo>
                  <a:pt x="128075" y="186531"/>
                  <a:pt x="136467" y="186531"/>
                  <a:pt x="141635" y="181364"/>
                </a:cubicBezTo>
                <a:lnTo>
                  <a:pt x="207781" y="11521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7" name="Shape 55"/>
          <p:cNvSpPr/>
          <p:nvPr/>
        </p:nvSpPr>
        <p:spPr>
          <a:xfrm>
            <a:off x="7728314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58" name="Shape 56"/>
          <p:cNvSpPr/>
          <p:nvPr/>
        </p:nvSpPr>
        <p:spPr>
          <a:xfrm>
            <a:off x="7971730" y="8847667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23974" y="33139"/>
                </a:moveTo>
                <a:cubicBezTo>
                  <a:pt x="129133" y="26045"/>
                  <a:pt x="127546" y="16123"/>
                  <a:pt x="120452" y="10964"/>
                </a:cubicBezTo>
                <a:cubicBezTo>
                  <a:pt x="113357" y="5804"/>
                  <a:pt x="103436" y="7392"/>
                  <a:pt x="98276" y="14486"/>
                </a:cubicBezTo>
                <a:lnTo>
                  <a:pt x="45690" y="86767"/>
                </a:lnTo>
                <a:lnTo>
                  <a:pt x="27087" y="68163"/>
                </a:lnTo>
                <a:cubicBezTo>
                  <a:pt x="20886" y="61962"/>
                  <a:pt x="10815" y="61962"/>
                  <a:pt x="4614" y="68163"/>
                </a:cubicBezTo>
                <a:cubicBezTo>
                  <a:pt x="-1587" y="74364"/>
                  <a:pt x="-1587" y="84435"/>
                  <a:pt x="4614" y="90636"/>
                </a:cubicBezTo>
                <a:lnTo>
                  <a:pt x="36364" y="122386"/>
                </a:lnTo>
                <a:cubicBezTo>
                  <a:pt x="39638" y="125661"/>
                  <a:pt x="44202" y="127347"/>
                  <a:pt x="48816" y="127000"/>
                </a:cubicBezTo>
                <a:cubicBezTo>
                  <a:pt x="53429" y="126653"/>
                  <a:pt x="57696" y="124271"/>
                  <a:pt x="60424" y="120501"/>
                </a:cubicBezTo>
                <a:lnTo>
                  <a:pt x="123924" y="33189"/>
                </a:lnTo>
                <a:close/>
                <a:moveTo>
                  <a:pt x="187474" y="100608"/>
                </a:moveTo>
                <a:cubicBezTo>
                  <a:pt x="192633" y="93514"/>
                  <a:pt x="191046" y="83592"/>
                  <a:pt x="183952" y="78432"/>
                </a:cubicBezTo>
                <a:cubicBezTo>
                  <a:pt x="176857" y="73273"/>
                  <a:pt x="166936" y="74861"/>
                  <a:pt x="161776" y="81955"/>
                </a:cubicBezTo>
                <a:lnTo>
                  <a:pt x="77440" y="197892"/>
                </a:lnTo>
                <a:lnTo>
                  <a:pt x="42962" y="163413"/>
                </a:lnTo>
                <a:cubicBezTo>
                  <a:pt x="36761" y="157212"/>
                  <a:pt x="26690" y="157212"/>
                  <a:pt x="20489" y="163413"/>
                </a:cubicBezTo>
                <a:cubicBezTo>
                  <a:pt x="14287" y="169614"/>
                  <a:pt x="14287" y="179685"/>
                  <a:pt x="20489" y="185886"/>
                </a:cubicBezTo>
                <a:lnTo>
                  <a:pt x="68114" y="233511"/>
                </a:lnTo>
                <a:cubicBezTo>
                  <a:pt x="71388" y="236786"/>
                  <a:pt x="75952" y="238472"/>
                  <a:pt x="80566" y="238125"/>
                </a:cubicBezTo>
                <a:cubicBezTo>
                  <a:pt x="85179" y="237778"/>
                  <a:pt x="89446" y="235396"/>
                  <a:pt x="92174" y="231626"/>
                </a:cubicBezTo>
                <a:lnTo>
                  <a:pt x="187424" y="100657"/>
                </a:ln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59" name="Text 57"/>
          <p:cNvSpPr/>
          <p:nvPr/>
        </p:nvSpPr>
        <p:spPr>
          <a:xfrm>
            <a:off x="7428839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试算平衡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8811121" y="9038167"/>
            <a:ext cx="211667" cy="211667"/>
          </a:xfrm>
          <a:custGeom>
            <a:avLst/>
            <a:gdLst/>
            <a:ahLst/>
            <a:cxnLst/>
            <a:rect l="l" t="t" r="r" b="b"/>
            <a:pathLst>
              <a:path w="211667" h="211667">
                <a:moveTo>
                  <a:pt x="207781" y="115176"/>
                </a:moveTo>
                <a:cubicBezTo>
                  <a:pt x="212948" y="110009"/>
                  <a:pt x="212948" y="101617"/>
                  <a:pt x="207781" y="96449"/>
                </a:cubicBezTo>
                <a:lnTo>
                  <a:pt x="141635" y="30303"/>
                </a:lnTo>
                <a:cubicBezTo>
                  <a:pt x="136467" y="25135"/>
                  <a:pt x="128075" y="25135"/>
                  <a:pt x="122907" y="30303"/>
                </a:cubicBezTo>
                <a:cubicBezTo>
                  <a:pt x="117740" y="35471"/>
                  <a:pt x="117740" y="43863"/>
                  <a:pt x="122907" y="49031"/>
                </a:cubicBezTo>
                <a:lnTo>
                  <a:pt x="166481" y="92604"/>
                </a:lnTo>
                <a:lnTo>
                  <a:pt x="13229" y="92604"/>
                </a:lnTo>
                <a:cubicBezTo>
                  <a:pt x="5912" y="92604"/>
                  <a:pt x="0" y="98516"/>
                  <a:pt x="0" y="105833"/>
                </a:cubicBezTo>
                <a:cubicBezTo>
                  <a:pt x="0" y="113151"/>
                  <a:pt x="5912" y="119063"/>
                  <a:pt x="13229" y="119063"/>
                </a:cubicBezTo>
                <a:lnTo>
                  <a:pt x="166481" y="119063"/>
                </a:lnTo>
                <a:lnTo>
                  <a:pt x="122907" y="162636"/>
                </a:lnTo>
                <a:cubicBezTo>
                  <a:pt x="117740" y="167804"/>
                  <a:pt x="117740" y="176196"/>
                  <a:pt x="122907" y="181364"/>
                </a:cubicBezTo>
                <a:cubicBezTo>
                  <a:pt x="128075" y="186531"/>
                  <a:pt x="136467" y="186531"/>
                  <a:pt x="141635" y="181364"/>
                </a:cubicBezTo>
                <a:lnTo>
                  <a:pt x="207781" y="11521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1" name="Shape 59"/>
          <p:cNvSpPr/>
          <p:nvPr/>
        </p:nvSpPr>
        <p:spPr>
          <a:xfrm>
            <a:off x="9428096" y="8636000"/>
            <a:ext cx="677333" cy="677333"/>
          </a:xfrm>
          <a:custGeom>
            <a:avLst/>
            <a:gdLst/>
            <a:ahLst/>
            <a:cxnLst/>
            <a:rect l="l" t="t" r="r" b="b"/>
            <a:pathLst>
              <a:path w="677333" h="677333">
                <a:moveTo>
                  <a:pt x="169333" y="0"/>
                </a:moveTo>
                <a:lnTo>
                  <a:pt x="508000" y="0"/>
                </a:lnTo>
                <a:cubicBezTo>
                  <a:pt x="601520" y="0"/>
                  <a:pt x="677333" y="75813"/>
                  <a:pt x="677333" y="169333"/>
                </a:cubicBezTo>
                <a:lnTo>
                  <a:pt x="677333" y="508000"/>
                </a:lnTo>
                <a:cubicBezTo>
                  <a:pt x="677333" y="601520"/>
                  <a:pt x="601520" y="677333"/>
                  <a:pt x="508000" y="677333"/>
                </a:cubicBezTo>
                <a:lnTo>
                  <a:pt x="169333" y="677333"/>
                </a:lnTo>
                <a:cubicBezTo>
                  <a:pt x="75813" y="677333"/>
                  <a:pt x="0" y="601520"/>
                  <a:pt x="0" y="508000"/>
                </a:cubicBezTo>
                <a:lnTo>
                  <a:pt x="0" y="169333"/>
                </a:lnTo>
                <a:cubicBezTo>
                  <a:pt x="0" y="75813"/>
                  <a:pt x="75813" y="0"/>
                  <a:pt x="169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2" name="Shape 60"/>
          <p:cNvSpPr/>
          <p:nvPr/>
        </p:nvSpPr>
        <p:spPr>
          <a:xfrm>
            <a:off x="9639763" y="8847667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5875" y="15875"/>
                </a:moveTo>
                <a:cubicBezTo>
                  <a:pt x="24656" y="15875"/>
                  <a:pt x="31750" y="22969"/>
                  <a:pt x="31750" y="31750"/>
                </a:cubicBezTo>
                <a:lnTo>
                  <a:pt x="31750" y="198438"/>
                </a:lnTo>
                <a:cubicBezTo>
                  <a:pt x="31750" y="202803"/>
                  <a:pt x="35322" y="206375"/>
                  <a:pt x="39688" y="206375"/>
                </a:cubicBezTo>
                <a:lnTo>
                  <a:pt x="238125" y="206375"/>
                </a:lnTo>
                <a:cubicBezTo>
                  <a:pt x="246906" y="206375"/>
                  <a:pt x="254000" y="213469"/>
                  <a:pt x="254000" y="222250"/>
                </a:cubicBezTo>
                <a:cubicBezTo>
                  <a:pt x="254000" y="231031"/>
                  <a:pt x="246906" y="238125"/>
                  <a:pt x="238125" y="238125"/>
                </a:cubicBezTo>
                <a:lnTo>
                  <a:pt x="39688" y="238125"/>
                </a:lnTo>
                <a:cubicBezTo>
                  <a:pt x="17760" y="238125"/>
                  <a:pt x="0" y="220365"/>
                  <a:pt x="0" y="198438"/>
                </a:cubicBezTo>
                <a:lnTo>
                  <a:pt x="0" y="31750"/>
                </a:lnTo>
                <a:cubicBezTo>
                  <a:pt x="0" y="22969"/>
                  <a:pt x="7094" y="15875"/>
                  <a:pt x="15875" y="15875"/>
                </a:cubicBezTo>
                <a:close/>
                <a:moveTo>
                  <a:pt x="63500" y="47625"/>
                </a:moveTo>
                <a:cubicBezTo>
                  <a:pt x="63500" y="38844"/>
                  <a:pt x="70594" y="31750"/>
                  <a:pt x="79375" y="31750"/>
                </a:cubicBezTo>
                <a:lnTo>
                  <a:pt x="174625" y="31750"/>
                </a:lnTo>
                <a:cubicBezTo>
                  <a:pt x="183406" y="31750"/>
                  <a:pt x="190500" y="38844"/>
                  <a:pt x="190500" y="47625"/>
                </a:cubicBezTo>
                <a:cubicBezTo>
                  <a:pt x="190500" y="56406"/>
                  <a:pt x="183406" y="63500"/>
                  <a:pt x="174625" y="63500"/>
                </a:cubicBezTo>
                <a:lnTo>
                  <a:pt x="79375" y="63500"/>
                </a:lnTo>
                <a:cubicBezTo>
                  <a:pt x="70594" y="63500"/>
                  <a:pt x="63500" y="56406"/>
                  <a:pt x="63500" y="47625"/>
                </a:cubicBezTo>
                <a:close/>
                <a:moveTo>
                  <a:pt x="79375" y="87313"/>
                </a:moveTo>
                <a:lnTo>
                  <a:pt x="142875" y="87313"/>
                </a:lnTo>
                <a:cubicBezTo>
                  <a:pt x="151656" y="87313"/>
                  <a:pt x="158750" y="94407"/>
                  <a:pt x="158750" y="103188"/>
                </a:cubicBezTo>
                <a:cubicBezTo>
                  <a:pt x="158750" y="111968"/>
                  <a:pt x="151656" y="119063"/>
                  <a:pt x="142875" y="119063"/>
                </a:cubicBezTo>
                <a:lnTo>
                  <a:pt x="79375" y="119063"/>
                </a:lnTo>
                <a:cubicBezTo>
                  <a:pt x="70594" y="119063"/>
                  <a:pt x="63500" y="111968"/>
                  <a:pt x="63500" y="103188"/>
                </a:cubicBezTo>
                <a:cubicBezTo>
                  <a:pt x="63500" y="94407"/>
                  <a:pt x="70594" y="87313"/>
                  <a:pt x="79375" y="87313"/>
                </a:cubicBezTo>
                <a:close/>
                <a:moveTo>
                  <a:pt x="79375" y="142875"/>
                </a:moveTo>
                <a:lnTo>
                  <a:pt x="206375" y="142875"/>
                </a:lnTo>
                <a:cubicBezTo>
                  <a:pt x="215156" y="142875"/>
                  <a:pt x="222250" y="149969"/>
                  <a:pt x="222250" y="158750"/>
                </a:cubicBezTo>
                <a:cubicBezTo>
                  <a:pt x="222250" y="167531"/>
                  <a:pt x="215156" y="174625"/>
                  <a:pt x="206375" y="174625"/>
                </a:cubicBezTo>
                <a:lnTo>
                  <a:pt x="79375" y="174625"/>
                </a:lnTo>
                <a:cubicBezTo>
                  <a:pt x="70594" y="174625"/>
                  <a:pt x="63500" y="167531"/>
                  <a:pt x="63500" y="158750"/>
                </a:cubicBezTo>
                <a:cubicBezTo>
                  <a:pt x="63500" y="149969"/>
                  <a:pt x="70594" y="142875"/>
                  <a:pt x="79375" y="142875"/>
                </a:cubicBezTo>
                <a:close/>
              </a:path>
            </a:pathLst>
          </a:custGeom>
          <a:solidFill>
            <a:srgbClr val="EFEFEF"/>
          </a:solidFill>
          <a:ln/>
        </p:spPr>
      </p:sp>
      <p:sp>
        <p:nvSpPr>
          <p:cNvPr id="63" name="Text 61"/>
          <p:cNvSpPr/>
          <p:nvPr/>
        </p:nvSpPr>
        <p:spPr>
          <a:xfrm>
            <a:off x="9128621" y="9398000"/>
            <a:ext cx="128058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报表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0886612" y="1354667"/>
            <a:ext cx="4942417" cy="8593667"/>
          </a:xfrm>
          <a:custGeom>
            <a:avLst/>
            <a:gdLst/>
            <a:ahLst/>
            <a:cxnLst/>
            <a:rect l="l" t="t" r="r" b="b"/>
            <a:pathLst>
              <a:path w="4942417" h="8593667">
                <a:moveTo>
                  <a:pt x="42333" y="0"/>
                </a:moveTo>
                <a:lnTo>
                  <a:pt x="4815397" y="0"/>
                </a:lnTo>
                <a:cubicBezTo>
                  <a:pt x="4885548" y="0"/>
                  <a:pt x="4942417" y="56869"/>
                  <a:pt x="4942417" y="127020"/>
                </a:cubicBezTo>
                <a:lnTo>
                  <a:pt x="4942417" y="8466647"/>
                </a:lnTo>
                <a:cubicBezTo>
                  <a:pt x="4942417" y="8536798"/>
                  <a:pt x="4885548" y="8593667"/>
                  <a:pt x="4815397" y="8593667"/>
                </a:cubicBezTo>
                <a:lnTo>
                  <a:pt x="42333" y="8593667"/>
                </a:lnTo>
                <a:cubicBezTo>
                  <a:pt x="18953" y="8593667"/>
                  <a:pt x="0" y="8574713"/>
                  <a:pt x="0" y="8551333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58750" dist="105833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5" name="Shape 63"/>
          <p:cNvSpPr/>
          <p:nvPr/>
        </p:nvSpPr>
        <p:spPr>
          <a:xfrm>
            <a:off x="10886612" y="1354667"/>
            <a:ext cx="42333" cy="8593667"/>
          </a:xfrm>
          <a:custGeom>
            <a:avLst/>
            <a:gdLst/>
            <a:ahLst/>
            <a:cxnLst/>
            <a:rect l="l" t="t" r="r" b="b"/>
            <a:pathLst>
              <a:path w="42333" h="8593667">
                <a:moveTo>
                  <a:pt x="42333" y="0"/>
                </a:moveTo>
                <a:lnTo>
                  <a:pt x="42333" y="0"/>
                </a:lnTo>
                <a:lnTo>
                  <a:pt x="42333" y="8593667"/>
                </a:lnTo>
                <a:lnTo>
                  <a:pt x="42333" y="8593667"/>
                </a:lnTo>
                <a:cubicBezTo>
                  <a:pt x="18953" y="8593667"/>
                  <a:pt x="0" y="8574713"/>
                  <a:pt x="0" y="8551333"/>
                </a:cubicBezTo>
                <a:lnTo>
                  <a:pt x="0" y="42333"/>
                </a:lnTo>
                <a:cubicBezTo>
                  <a:pt x="0" y="18953"/>
                  <a:pt x="18953" y="0"/>
                  <a:pt x="42333" y="0"/>
                </a:cubicBez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6" name="Shape 64"/>
          <p:cNvSpPr/>
          <p:nvPr/>
        </p:nvSpPr>
        <p:spPr>
          <a:xfrm>
            <a:off x="11204112" y="16192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19062" y="39688"/>
                </a:moveTo>
                <a:cubicBezTo>
                  <a:pt x="119062" y="28711"/>
                  <a:pt x="127930" y="19844"/>
                  <a:pt x="138906" y="19844"/>
                </a:cubicBezTo>
                <a:lnTo>
                  <a:pt x="178594" y="19844"/>
                </a:lnTo>
                <a:cubicBezTo>
                  <a:pt x="189570" y="19844"/>
                  <a:pt x="198438" y="28711"/>
                  <a:pt x="198438" y="39688"/>
                </a:cubicBezTo>
                <a:lnTo>
                  <a:pt x="198438" y="79375"/>
                </a:lnTo>
                <a:cubicBezTo>
                  <a:pt x="198438" y="90351"/>
                  <a:pt x="189570" y="99219"/>
                  <a:pt x="178594" y="99219"/>
                </a:cubicBezTo>
                <a:lnTo>
                  <a:pt x="173633" y="99219"/>
                </a:lnTo>
                <a:lnTo>
                  <a:pt x="173633" y="138906"/>
                </a:lnTo>
                <a:lnTo>
                  <a:pt x="248047" y="138906"/>
                </a:lnTo>
                <a:cubicBezTo>
                  <a:pt x="272728" y="138906"/>
                  <a:pt x="292695" y="158874"/>
                  <a:pt x="292695" y="183555"/>
                </a:cubicBezTo>
                <a:lnTo>
                  <a:pt x="292695" y="218281"/>
                </a:lnTo>
                <a:lnTo>
                  <a:pt x="297656" y="218281"/>
                </a:lnTo>
                <a:cubicBezTo>
                  <a:pt x="308632" y="218281"/>
                  <a:pt x="317500" y="227149"/>
                  <a:pt x="317500" y="238125"/>
                </a:cubicBezTo>
                <a:lnTo>
                  <a:pt x="317500" y="277813"/>
                </a:lnTo>
                <a:cubicBezTo>
                  <a:pt x="317500" y="288789"/>
                  <a:pt x="308632" y="297656"/>
                  <a:pt x="297656" y="297656"/>
                </a:cubicBezTo>
                <a:lnTo>
                  <a:pt x="257969" y="297656"/>
                </a:lnTo>
                <a:cubicBezTo>
                  <a:pt x="246993" y="297656"/>
                  <a:pt x="238125" y="288789"/>
                  <a:pt x="238125" y="277813"/>
                </a:cubicBezTo>
                <a:lnTo>
                  <a:pt x="238125" y="238125"/>
                </a:lnTo>
                <a:cubicBezTo>
                  <a:pt x="238125" y="227149"/>
                  <a:pt x="246993" y="218281"/>
                  <a:pt x="257969" y="218281"/>
                </a:cubicBezTo>
                <a:lnTo>
                  <a:pt x="262930" y="218281"/>
                </a:lnTo>
                <a:lnTo>
                  <a:pt x="262930" y="183555"/>
                </a:lnTo>
                <a:cubicBezTo>
                  <a:pt x="262930" y="175307"/>
                  <a:pt x="256294" y="168672"/>
                  <a:pt x="248047" y="168672"/>
                </a:cubicBezTo>
                <a:lnTo>
                  <a:pt x="173633" y="168672"/>
                </a:lnTo>
                <a:lnTo>
                  <a:pt x="173633" y="218281"/>
                </a:lnTo>
                <a:lnTo>
                  <a:pt x="178594" y="218281"/>
                </a:lnTo>
                <a:cubicBezTo>
                  <a:pt x="189570" y="218281"/>
                  <a:pt x="198438" y="227149"/>
                  <a:pt x="198438" y="238125"/>
                </a:cubicBezTo>
                <a:lnTo>
                  <a:pt x="198438" y="277813"/>
                </a:lnTo>
                <a:cubicBezTo>
                  <a:pt x="198438" y="288789"/>
                  <a:pt x="189570" y="297656"/>
                  <a:pt x="178594" y="297656"/>
                </a:cubicBezTo>
                <a:lnTo>
                  <a:pt x="138906" y="297656"/>
                </a:lnTo>
                <a:cubicBezTo>
                  <a:pt x="127930" y="297656"/>
                  <a:pt x="119062" y="288789"/>
                  <a:pt x="119062" y="277813"/>
                </a:cubicBezTo>
                <a:lnTo>
                  <a:pt x="119062" y="238125"/>
                </a:lnTo>
                <a:cubicBezTo>
                  <a:pt x="119062" y="227149"/>
                  <a:pt x="127930" y="218281"/>
                  <a:pt x="138906" y="218281"/>
                </a:cubicBezTo>
                <a:lnTo>
                  <a:pt x="143867" y="218281"/>
                </a:lnTo>
                <a:lnTo>
                  <a:pt x="143867" y="168672"/>
                </a:lnTo>
                <a:lnTo>
                  <a:pt x="69453" y="168672"/>
                </a:lnTo>
                <a:cubicBezTo>
                  <a:pt x="61206" y="168672"/>
                  <a:pt x="54570" y="175307"/>
                  <a:pt x="54570" y="183555"/>
                </a:cubicBezTo>
                <a:lnTo>
                  <a:pt x="54570" y="218281"/>
                </a:lnTo>
                <a:lnTo>
                  <a:pt x="59531" y="218281"/>
                </a:lnTo>
                <a:cubicBezTo>
                  <a:pt x="70507" y="218281"/>
                  <a:pt x="79375" y="227149"/>
                  <a:pt x="79375" y="238125"/>
                </a:cubicBezTo>
                <a:lnTo>
                  <a:pt x="79375" y="277813"/>
                </a:lnTo>
                <a:cubicBezTo>
                  <a:pt x="79375" y="288789"/>
                  <a:pt x="70507" y="297656"/>
                  <a:pt x="59531" y="297656"/>
                </a:cubicBezTo>
                <a:lnTo>
                  <a:pt x="19844" y="297656"/>
                </a:lnTo>
                <a:cubicBezTo>
                  <a:pt x="8868" y="297656"/>
                  <a:pt x="0" y="288789"/>
                  <a:pt x="0" y="277813"/>
                </a:cubicBezTo>
                <a:lnTo>
                  <a:pt x="0" y="238125"/>
                </a:lnTo>
                <a:cubicBezTo>
                  <a:pt x="0" y="227149"/>
                  <a:pt x="8868" y="218281"/>
                  <a:pt x="19844" y="218281"/>
                </a:cubicBezTo>
                <a:lnTo>
                  <a:pt x="24805" y="218281"/>
                </a:lnTo>
                <a:lnTo>
                  <a:pt x="24805" y="183555"/>
                </a:lnTo>
                <a:cubicBezTo>
                  <a:pt x="24805" y="158874"/>
                  <a:pt x="44772" y="138906"/>
                  <a:pt x="69453" y="138906"/>
                </a:cubicBezTo>
                <a:lnTo>
                  <a:pt x="143867" y="138906"/>
                </a:lnTo>
                <a:lnTo>
                  <a:pt x="143867" y="99219"/>
                </a:lnTo>
                <a:lnTo>
                  <a:pt x="138906" y="99219"/>
                </a:lnTo>
                <a:cubicBezTo>
                  <a:pt x="127930" y="99219"/>
                  <a:pt x="119062" y="90351"/>
                  <a:pt x="119062" y="79375"/>
                </a:cubicBezTo>
                <a:lnTo>
                  <a:pt x="119062" y="39688"/>
                </a:lnTo>
                <a:close/>
              </a:path>
            </a:pathLst>
          </a:custGeom>
          <a:solidFill>
            <a:srgbClr val="5E7C73"/>
          </a:solidFill>
          <a:ln/>
        </p:spPr>
      </p:sp>
      <p:sp>
        <p:nvSpPr>
          <p:cNvPr id="67" name="Text 65"/>
          <p:cNvSpPr/>
          <p:nvPr/>
        </p:nvSpPr>
        <p:spPr>
          <a:xfrm>
            <a:off x="11685654" y="1608667"/>
            <a:ext cx="1651000" cy="338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方法体系结构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11161779" y="2201333"/>
            <a:ext cx="4413250" cy="1058333"/>
          </a:xfrm>
          <a:custGeom>
            <a:avLst/>
            <a:gdLst/>
            <a:ahLst/>
            <a:cxnLst/>
            <a:rect l="l" t="t" r="r" b="b"/>
            <a:pathLst>
              <a:path w="4413250" h="1058333">
                <a:moveTo>
                  <a:pt x="84667" y="0"/>
                </a:moveTo>
                <a:lnTo>
                  <a:pt x="4328583" y="0"/>
                </a:lnTo>
                <a:cubicBezTo>
                  <a:pt x="4375343" y="0"/>
                  <a:pt x="4413250" y="37907"/>
                  <a:pt x="4413250" y="84667"/>
                </a:cubicBezTo>
                <a:lnTo>
                  <a:pt x="4413250" y="973667"/>
                </a:lnTo>
                <a:cubicBezTo>
                  <a:pt x="4413250" y="1020427"/>
                  <a:pt x="4375343" y="1058333"/>
                  <a:pt x="4328583" y="1058333"/>
                </a:cubicBezTo>
                <a:lnTo>
                  <a:pt x="84667" y="1058333"/>
                </a:lnTo>
                <a:cubicBezTo>
                  <a:pt x="37907" y="1058333"/>
                  <a:pt x="0" y="1020427"/>
                  <a:pt x="0" y="973667"/>
                </a:cubicBez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2A4B43"/>
          </a:solidFill>
          <a:ln/>
        </p:spPr>
      </p:sp>
      <p:sp>
        <p:nvSpPr>
          <p:cNvPr id="69" name="Text 67"/>
          <p:cNvSpPr/>
          <p:nvPr/>
        </p:nvSpPr>
        <p:spPr>
          <a:xfrm>
            <a:off x="11320529" y="2413000"/>
            <a:ext cx="4095750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67" b="1" dirty="0">
                <a:solidFill>
                  <a:srgbClr val="EFEFEF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设置科目与账户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11331112" y="2794000"/>
            <a:ext cx="407458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EFEFE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会计核算的起点与基础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11161779" y="3471333"/>
            <a:ext cx="2127250" cy="931333"/>
          </a:xfrm>
          <a:custGeom>
            <a:avLst/>
            <a:gdLst/>
            <a:ahLst/>
            <a:cxnLst/>
            <a:rect l="l" t="t" r="r" b="b"/>
            <a:pathLst>
              <a:path w="2127250" h="931333">
                <a:moveTo>
                  <a:pt x="84668" y="0"/>
                </a:moveTo>
                <a:lnTo>
                  <a:pt x="2042582" y="0"/>
                </a:lnTo>
                <a:cubicBezTo>
                  <a:pt x="2089343" y="0"/>
                  <a:pt x="2127250" y="37907"/>
                  <a:pt x="2127250" y="84668"/>
                </a:cubicBezTo>
                <a:lnTo>
                  <a:pt x="2127250" y="846666"/>
                </a:lnTo>
                <a:cubicBezTo>
                  <a:pt x="2127250" y="893426"/>
                  <a:pt x="2089343" y="931333"/>
                  <a:pt x="2042582" y="931333"/>
                </a:cubicBezTo>
                <a:lnTo>
                  <a:pt x="84668" y="931333"/>
                </a:lnTo>
                <a:cubicBezTo>
                  <a:pt x="37907" y="931333"/>
                  <a:pt x="0" y="893426"/>
                  <a:pt x="0" y="846666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72" name="Text 70"/>
          <p:cNvSpPr/>
          <p:nvPr/>
        </p:nvSpPr>
        <p:spPr>
          <a:xfrm>
            <a:off x="11283487" y="3640667"/>
            <a:ext cx="1883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复式记账</a:t>
            </a:r>
            <a:endParaRPr lang="en-US" sz="1600" dirty="0"/>
          </a:p>
        </p:txBody>
      </p:sp>
      <p:sp>
        <p:nvSpPr>
          <p:cNvPr id="73" name="Text 71"/>
          <p:cNvSpPr/>
          <p:nvPr/>
        </p:nvSpPr>
        <p:spPr>
          <a:xfrm>
            <a:off x="11288779" y="3979333"/>
            <a:ext cx="1873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核心方法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13454889" y="3471333"/>
            <a:ext cx="2127250" cy="931333"/>
          </a:xfrm>
          <a:custGeom>
            <a:avLst/>
            <a:gdLst/>
            <a:ahLst/>
            <a:cxnLst/>
            <a:rect l="l" t="t" r="r" b="b"/>
            <a:pathLst>
              <a:path w="2127250" h="931333">
                <a:moveTo>
                  <a:pt x="84668" y="0"/>
                </a:moveTo>
                <a:lnTo>
                  <a:pt x="2042582" y="0"/>
                </a:lnTo>
                <a:cubicBezTo>
                  <a:pt x="2089343" y="0"/>
                  <a:pt x="2127250" y="37907"/>
                  <a:pt x="2127250" y="84668"/>
                </a:cubicBezTo>
                <a:lnTo>
                  <a:pt x="2127250" y="846666"/>
                </a:lnTo>
                <a:cubicBezTo>
                  <a:pt x="2127250" y="893426"/>
                  <a:pt x="2089343" y="931333"/>
                  <a:pt x="2042582" y="931333"/>
                </a:cubicBezTo>
                <a:lnTo>
                  <a:pt x="84668" y="931333"/>
                </a:lnTo>
                <a:cubicBezTo>
                  <a:pt x="37907" y="931333"/>
                  <a:pt x="0" y="893426"/>
                  <a:pt x="0" y="846666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75" name="Text 73"/>
          <p:cNvSpPr/>
          <p:nvPr/>
        </p:nvSpPr>
        <p:spPr>
          <a:xfrm>
            <a:off x="13576598" y="3640667"/>
            <a:ext cx="1883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填制审核凭证</a:t>
            </a:r>
            <a:endParaRPr lang="en-US" sz="1600" dirty="0"/>
          </a:p>
        </p:txBody>
      </p:sp>
      <p:sp>
        <p:nvSpPr>
          <p:cNvPr id="76" name="Text 74"/>
          <p:cNvSpPr/>
          <p:nvPr/>
        </p:nvSpPr>
        <p:spPr>
          <a:xfrm>
            <a:off x="13581889" y="3979333"/>
            <a:ext cx="1873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质量保障</a:t>
            </a:r>
            <a:endParaRPr lang="en-US" sz="1600" dirty="0"/>
          </a:p>
        </p:txBody>
      </p:sp>
      <p:sp>
        <p:nvSpPr>
          <p:cNvPr id="77" name="Shape 75"/>
          <p:cNvSpPr/>
          <p:nvPr/>
        </p:nvSpPr>
        <p:spPr>
          <a:xfrm>
            <a:off x="11161779" y="4572000"/>
            <a:ext cx="2127250" cy="931333"/>
          </a:xfrm>
          <a:custGeom>
            <a:avLst/>
            <a:gdLst/>
            <a:ahLst/>
            <a:cxnLst/>
            <a:rect l="l" t="t" r="r" b="b"/>
            <a:pathLst>
              <a:path w="2127250" h="931333">
                <a:moveTo>
                  <a:pt x="84668" y="0"/>
                </a:moveTo>
                <a:lnTo>
                  <a:pt x="2042582" y="0"/>
                </a:lnTo>
                <a:cubicBezTo>
                  <a:pt x="2089343" y="0"/>
                  <a:pt x="2127250" y="37907"/>
                  <a:pt x="2127250" y="84668"/>
                </a:cubicBezTo>
                <a:lnTo>
                  <a:pt x="2127250" y="846666"/>
                </a:lnTo>
                <a:cubicBezTo>
                  <a:pt x="2127250" y="893426"/>
                  <a:pt x="2089343" y="931333"/>
                  <a:pt x="2042582" y="931333"/>
                </a:cubicBezTo>
                <a:lnTo>
                  <a:pt x="84668" y="931333"/>
                </a:lnTo>
                <a:cubicBezTo>
                  <a:pt x="37907" y="931333"/>
                  <a:pt x="0" y="893426"/>
                  <a:pt x="0" y="846666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78" name="Text 76"/>
          <p:cNvSpPr/>
          <p:nvPr/>
        </p:nvSpPr>
        <p:spPr>
          <a:xfrm>
            <a:off x="11283487" y="4741333"/>
            <a:ext cx="1883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登记账簿</a:t>
            </a:r>
            <a:endParaRPr lang="en-US" sz="1600" dirty="0"/>
          </a:p>
        </p:txBody>
      </p:sp>
      <p:sp>
        <p:nvSpPr>
          <p:cNvPr id="79" name="Text 77"/>
          <p:cNvSpPr/>
          <p:nvPr/>
        </p:nvSpPr>
        <p:spPr>
          <a:xfrm>
            <a:off x="11288779" y="5080000"/>
            <a:ext cx="1873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系统记录</a:t>
            </a:r>
            <a:endParaRPr lang="en-US" sz="1600" dirty="0"/>
          </a:p>
        </p:txBody>
      </p:sp>
      <p:sp>
        <p:nvSpPr>
          <p:cNvPr id="80" name="Shape 78"/>
          <p:cNvSpPr/>
          <p:nvPr/>
        </p:nvSpPr>
        <p:spPr>
          <a:xfrm>
            <a:off x="13454889" y="4572000"/>
            <a:ext cx="2127250" cy="931333"/>
          </a:xfrm>
          <a:custGeom>
            <a:avLst/>
            <a:gdLst/>
            <a:ahLst/>
            <a:cxnLst/>
            <a:rect l="l" t="t" r="r" b="b"/>
            <a:pathLst>
              <a:path w="2127250" h="931333">
                <a:moveTo>
                  <a:pt x="84668" y="0"/>
                </a:moveTo>
                <a:lnTo>
                  <a:pt x="2042582" y="0"/>
                </a:lnTo>
                <a:cubicBezTo>
                  <a:pt x="2089343" y="0"/>
                  <a:pt x="2127250" y="37907"/>
                  <a:pt x="2127250" y="84668"/>
                </a:cubicBezTo>
                <a:lnTo>
                  <a:pt x="2127250" y="846666"/>
                </a:lnTo>
                <a:cubicBezTo>
                  <a:pt x="2127250" y="893426"/>
                  <a:pt x="2089343" y="931333"/>
                  <a:pt x="2042582" y="931333"/>
                </a:cubicBezTo>
                <a:lnTo>
                  <a:pt x="84668" y="931333"/>
                </a:lnTo>
                <a:cubicBezTo>
                  <a:pt x="37907" y="931333"/>
                  <a:pt x="0" y="893426"/>
                  <a:pt x="0" y="846666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8A9B93">
              <a:alpha val="10196"/>
            </a:srgbClr>
          </a:solidFill>
          <a:ln/>
        </p:spPr>
      </p:sp>
      <p:sp>
        <p:nvSpPr>
          <p:cNvPr id="81" name="Text 79"/>
          <p:cNvSpPr/>
          <p:nvPr/>
        </p:nvSpPr>
        <p:spPr>
          <a:xfrm>
            <a:off x="13576598" y="4741333"/>
            <a:ext cx="1883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成本计算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13581889" y="5080000"/>
            <a:ext cx="1873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价值核算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11161779" y="5715000"/>
            <a:ext cx="4413250" cy="931333"/>
          </a:xfrm>
          <a:custGeom>
            <a:avLst/>
            <a:gdLst/>
            <a:ahLst/>
            <a:cxnLst/>
            <a:rect l="l" t="t" r="r" b="b"/>
            <a:pathLst>
              <a:path w="4413250" h="931333">
                <a:moveTo>
                  <a:pt x="84668" y="0"/>
                </a:moveTo>
                <a:lnTo>
                  <a:pt x="4328582" y="0"/>
                </a:lnTo>
                <a:cubicBezTo>
                  <a:pt x="4375343" y="0"/>
                  <a:pt x="4413250" y="37907"/>
                  <a:pt x="4413250" y="84668"/>
                </a:cubicBezTo>
                <a:lnTo>
                  <a:pt x="4413250" y="846666"/>
                </a:lnTo>
                <a:cubicBezTo>
                  <a:pt x="4413250" y="893426"/>
                  <a:pt x="4375343" y="931333"/>
                  <a:pt x="4328582" y="931333"/>
                </a:cubicBezTo>
                <a:lnTo>
                  <a:pt x="84668" y="931333"/>
                </a:lnTo>
                <a:cubicBezTo>
                  <a:pt x="37907" y="931333"/>
                  <a:pt x="0" y="893426"/>
                  <a:pt x="0" y="846666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rgbClr val="2A4B43">
              <a:alpha val="10196"/>
            </a:srgbClr>
          </a:solidFill>
          <a:ln/>
        </p:spPr>
      </p:sp>
      <p:sp>
        <p:nvSpPr>
          <p:cNvPr id="84" name="Text 82"/>
          <p:cNvSpPr/>
          <p:nvPr/>
        </p:nvSpPr>
        <p:spPr>
          <a:xfrm>
            <a:off x="11283487" y="5884333"/>
            <a:ext cx="4169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财产清查 &amp; 编制报表</a:t>
            </a:r>
            <a:endParaRPr lang="en-US" sz="1600" dirty="0"/>
          </a:p>
        </p:txBody>
      </p:sp>
      <p:sp>
        <p:nvSpPr>
          <p:cNvPr id="85" name="Text 83"/>
          <p:cNvSpPr/>
          <p:nvPr/>
        </p:nvSpPr>
        <p:spPr>
          <a:xfrm>
            <a:off x="11288779" y="6223000"/>
            <a:ext cx="4159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33" dirty="0">
                <a:solidFill>
                  <a:srgbClr val="212121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质量保证与结果呈现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11161779" y="6858000"/>
            <a:ext cx="4413250" cy="635000"/>
          </a:xfrm>
          <a:custGeom>
            <a:avLst/>
            <a:gdLst/>
            <a:ahLst/>
            <a:cxnLst/>
            <a:rect l="l" t="t" r="r" b="b"/>
            <a:pathLst>
              <a:path w="4413250" h="635000">
                <a:moveTo>
                  <a:pt x="84665" y="0"/>
                </a:moveTo>
                <a:lnTo>
                  <a:pt x="4328585" y="0"/>
                </a:lnTo>
                <a:cubicBezTo>
                  <a:pt x="4375344" y="0"/>
                  <a:pt x="4413250" y="37906"/>
                  <a:pt x="4413250" y="84665"/>
                </a:cubicBezTo>
                <a:lnTo>
                  <a:pt x="4413250" y="550335"/>
                </a:lnTo>
                <a:cubicBezTo>
                  <a:pt x="4413250" y="597094"/>
                  <a:pt x="4375344" y="635000"/>
                  <a:pt x="4328585" y="635000"/>
                </a:cubicBezTo>
                <a:lnTo>
                  <a:pt x="84665" y="635000"/>
                </a:lnTo>
                <a:cubicBezTo>
                  <a:pt x="37937" y="635000"/>
                  <a:pt x="0" y="597063"/>
                  <a:pt x="0" y="550335"/>
                </a:cubicBezTo>
                <a:lnTo>
                  <a:pt x="0" y="84665"/>
                </a:lnTo>
                <a:cubicBezTo>
                  <a:pt x="0" y="37906"/>
                  <a:pt x="37906" y="0"/>
                  <a:pt x="84665" y="0"/>
                </a:cubicBezTo>
                <a:close/>
              </a:path>
            </a:pathLst>
          </a:custGeom>
          <a:solidFill>
            <a:srgbClr val="5E7C73">
              <a:alpha val="10196"/>
            </a:srgbClr>
          </a:solidFill>
          <a:ln/>
        </p:spPr>
      </p:sp>
      <p:sp>
        <p:nvSpPr>
          <p:cNvPr id="87" name="Text 85"/>
          <p:cNvSpPr/>
          <p:nvPr/>
        </p:nvSpPr>
        <p:spPr>
          <a:xfrm>
            <a:off x="11283487" y="7027333"/>
            <a:ext cx="4169833" cy="29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00" b="1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核心：</a:t>
            </a:r>
            <a:r>
              <a:rPr lang="en-US" sz="1500" dirty="0">
                <a:solidFill>
                  <a:srgbClr val="2A4B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七大方法相互联系，形成完整的方法体系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631</Words>
  <Application>Microsoft Office PowerPoint</Application>
  <PresentationFormat>自定义</PresentationFormat>
  <Paragraphs>324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ＤＦ明朝体W5</vt:lpstr>
      <vt:lpstr>Arial</vt:lpstr>
      <vt:lpstr>Calibri</vt:lpstr>
      <vt:lpstr>等线</vt:lpstr>
      <vt:lpstr>阿里妈妈数黑体</vt:lpstr>
      <vt:lpstr>MiSans</vt:lpstr>
      <vt:lpstr>Aa筆墨春秋 超清楷书 (非商业使用)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会计总论</dc:title>
  <dc:subject>第一章 会计总论</dc:subject>
  <dc:creator>Kimi</dc:creator>
  <cp:lastModifiedBy>氤 紫</cp:lastModifiedBy>
  <cp:revision>19</cp:revision>
  <dcterms:created xsi:type="dcterms:W3CDTF">2025-12-26T08:57:00Z</dcterms:created>
  <dcterms:modified xsi:type="dcterms:W3CDTF">2025-12-31T01:33:54Z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{"Label":"第一章 会计总论","ContentProducer":"001191110108MACG2KBH8F10000","ProduceID":"19b59df2-e292-862e-8000-0000f7809155","ReservedCode1":"","ContentPropagator":"001191110108MACG2KBH8F20000","PropagateID":"19b59df2-e292-862e-8000-0000f7809155","ReservedCode2":""}</vt:lpwstr>
  </property>
</Properties>
</file>